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6" r:id="rId2"/>
    <p:sldId id="276" r:id="rId3"/>
    <p:sldId id="264" r:id="rId4"/>
    <p:sldId id="256" r:id="rId5"/>
    <p:sldId id="287" r:id="rId6"/>
    <p:sldId id="277" r:id="rId7"/>
    <p:sldId id="267" r:id="rId8"/>
    <p:sldId id="288" r:id="rId9"/>
    <p:sldId id="289" r:id="rId10"/>
    <p:sldId id="282" r:id="rId11"/>
    <p:sldId id="275" r:id="rId12"/>
    <p:sldId id="279" r:id="rId13"/>
    <p:sldId id="291" r:id="rId14"/>
    <p:sldId id="290" r:id="rId15"/>
    <p:sldId id="280" r:id="rId16"/>
    <p:sldId id="281" r:id="rId17"/>
    <p:sldId id="29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287" autoAdjust="0"/>
  </p:normalViewPr>
  <p:slideViewPr>
    <p:cSldViewPr>
      <p:cViewPr>
        <p:scale>
          <a:sx n="60" d="100"/>
          <a:sy n="60" d="100"/>
        </p:scale>
        <p:origin x="-1656" y="-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66C9FD-3233-4115-804F-55DC7A3FA910}" type="datetimeFigureOut">
              <a:rPr lang="en-US" smtClean="0"/>
              <a:pPr/>
              <a:t>8/10/2016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803C2A-452F-419B-98CD-9DDA2D037572}" type="slidenum">
              <a:rPr lang="en-US" smtClean="0"/>
              <a:pPr/>
              <a:t>‹#›</a:t>
            </a:fld>
            <a:endParaRPr lang="en-US"/>
          </a:p>
        </p:txBody>
      </p:sp>
    </p:spTree>
    <p:extLst>
      <p:ext uri="{BB962C8B-B14F-4D97-AF65-F5344CB8AC3E}">
        <p14:creationId xmlns="" xmlns:p14="http://schemas.microsoft.com/office/powerpoint/2010/main" val="1631938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শ্রেণি</a:t>
            </a:r>
            <a:r>
              <a:rPr lang="bn-BD" baseline="0" dirty="0" smtClean="0"/>
              <a:t> কার্যক্রমের শুরুতে আজকের পাঠে শিক্ষার্থীদের স্বাগত জানানোর উদ্দেশ্যে স্লাইডটি ব্যবহার করা হয়েছে। তবে বিষয়শিক্ষক ইচ্ছে করলে ছবিটি বাদ দিতে পারেন ।</a:t>
            </a:r>
            <a:endParaRPr lang="en-US" dirty="0" smtClean="0"/>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সামগ্রিকভাবে পাঠটি</a:t>
            </a:r>
            <a:r>
              <a:rPr lang="bn-BD" baseline="0" dirty="0" smtClean="0"/>
              <a:t> মূল্যায়ন করার উদ্দেশ্যে স্লাইডে প্রদর্শিত মৌখিক </a:t>
            </a:r>
            <a:r>
              <a:rPr lang="bn-BD" baseline="0" smtClean="0"/>
              <a:t>ও  </a:t>
            </a:r>
            <a:r>
              <a:rPr lang="bn-BD" baseline="0" smtClean="0"/>
              <a:t>বহুনির্বাচনি </a:t>
            </a:r>
            <a:r>
              <a:rPr lang="bn-BD" baseline="0" dirty="0" smtClean="0"/>
              <a:t>প্রশ্ন করেতে পারেন। অথবা বিষয় শিক্ষক নিজের মত প্রশ্ন করেও কাজটি করতে পারেন।</a:t>
            </a:r>
            <a:endParaRPr lang="en-US" dirty="0" smtClean="0"/>
          </a:p>
          <a:p>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আজকের পাঠের</a:t>
            </a:r>
            <a:r>
              <a:rPr lang="bn-BD" baseline="0" dirty="0" smtClean="0"/>
              <a:t> অর্জিত শিখন  দ্বারা শিক্ষার্থীরা যেন তাদের  নিজ নিজ সৃজনশীল প্রতিভার বিকাশ ঘটাতে পারে সে উদ্দেশ্যে এধরনের কাজ দেয়া যেতে পারে। তবে বিষয় শিক্ষক ইচ্ছে করলে অন্য যে কোনো যুক্তিযুক্ত উপায় অবলম্বন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এই</a:t>
            </a:r>
            <a:r>
              <a:rPr lang="bn-BD" baseline="0" dirty="0" smtClean="0">
                <a:latin typeface="NikoshBAN" pitchFamily="2" charset="0"/>
                <a:cs typeface="NikoshBAN" pitchFamily="2" charset="0"/>
              </a:rPr>
              <a:t>  স্লাইডে আজকের পাঠের মূল বিষয়বস্তু শিক্ষার্থীদের পূনরায় মনে করিয়ে দেবার চেষ্টা করা হয়েছে।</a:t>
            </a:r>
            <a:r>
              <a:rPr lang="en-US" baseline="0" dirty="0" smtClean="0">
                <a:latin typeface="NikoshBAN" pitchFamily="2" charset="0"/>
                <a:cs typeface="NikoshBAN" pitchFamily="2" charset="0"/>
              </a:rPr>
              <a:t> </a:t>
            </a:r>
            <a:r>
              <a:rPr lang="bn-BD" dirty="0" smtClean="0"/>
              <a:t>স্লাইডে</a:t>
            </a:r>
            <a:r>
              <a:rPr lang="bn-BD" baseline="0" dirty="0" smtClean="0"/>
              <a:t> উল্লেখিত কী</a:t>
            </a:r>
            <a:r>
              <a:rPr lang="en-US" baseline="0" dirty="0" smtClean="0"/>
              <a:t>-</a:t>
            </a:r>
            <a:r>
              <a:rPr lang="bn-BD" baseline="0" dirty="0" smtClean="0"/>
              <a:t>নোটসমূহের আলোকে শিক্ষার্থীদের কোনো জিজ্ঞাসা আছে কি-না তা জানার চেষ্টা করলে ভালো হয়</a:t>
            </a:r>
            <a:r>
              <a:rPr lang="en-US" baseline="0" dirty="0" smtClean="0"/>
              <a:t> </a:t>
            </a:r>
            <a:r>
              <a:rPr lang="bn-BD" baseline="0" dirty="0" smtClean="0"/>
              <a:t>এবং কী-নোটগুলো শিক্ষার্থীদের লিখে নিতে বলতে পারেন।</a:t>
            </a:r>
            <a:endParaRPr lang="en-US" smtClean="0"/>
          </a:p>
          <a:p>
            <a:endParaRPr lang="en-US"/>
          </a:p>
        </p:txBody>
      </p:sp>
      <p:sp>
        <p:nvSpPr>
          <p:cNvPr id="4" name="Slide Number Placeholder 3"/>
          <p:cNvSpPr>
            <a:spLocks noGrp="1"/>
          </p:cNvSpPr>
          <p:nvPr>
            <p:ph type="sldNum" sz="quarter" idx="10"/>
          </p:nvPr>
        </p:nvSpPr>
        <p:spPr/>
        <p:txBody>
          <a:bodyPr/>
          <a:lstStyle/>
          <a:p>
            <a:fld id="{18803C2A-452F-419B-98CD-9DDA2D037572}"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পাঠ শিরোনাম বের করার জন্য প্রথমে</a:t>
            </a:r>
            <a:r>
              <a:rPr lang="bn-BD" sz="1200" baseline="0" dirty="0" smtClean="0">
                <a:latin typeface="NikoshBAN" pitchFamily="2" charset="0"/>
                <a:cs typeface="NikoshBAN" pitchFamily="2" charset="0"/>
              </a:rPr>
              <a:t> ভিডিওটি  দেখিয়ে </a:t>
            </a:r>
            <a:r>
              <a:rPr lang="bn-BD" sz="1200" dirty="0" smtClean="0">
                <a:latin typeface="NikoshBAN" pitchFamily="2" charset="0"/>
                <a:cs typeface="NikoshBAN" pitchFamily="2" charset="0"/>
              </a:rPr>
              <a:t>শিক্ষার্থীদের চাকা-অক্ষদণ্ড</a:t>
            </a:r>
            <a:r>
              <a:rPr lang="bn-BD" sz="1200" baseline="0" dirty="0" smtClean="0">
                <a:latin typeface="NikoshBAN" pitchFamily="2" charset="0"/>
                <a:cs typeface="NikoshBAN" pitchFamily="2" charset="0"/>
              </a:rPr>
              <a:t>সম্পর্কে</a:t>
            </a:r>
            <a:r>
              <a:rPr lang="bn-BD" sz="1200" dirty="0" smtClean="0">
                <a:latin typeface="NikoshBAN" pitchFamily="2" charset="0"/>
                <a:cs typeface="NikoshBAN" pitchFamily="2" charset="0"/>
              </a:rPr>
              <a:t> প্রাসঙ্গিক</a:t>
            </a:r>
            <a:r>
              <a:rPr lang="bn-BD" sz="1200" baseline="0" dirty="0" smtClean="0">
                <a:latin typeface="NikoshBAN" pitchFamily="2" charset="0"/>
                <a:cs typeface="NikoshBAN" pitchFamily="2" charset="0"/>
              </a:rPr>
              <a:t> </a:t>
            </a:r>
            <a:r>
              <a:rPr lang="bn-BD" sz="1200" dirty="0" smtClean="0">
                <a:latin typeface="NikoshBAN" pitchFamily="2" charset="0"/>
                <a:cs typeface="NikoshBAN" pitchFamily="2" charset="0"/>
              </a:rPr>
              <a:t>প্রশ্ন </a:t>
            </a:r>
            <a:r>
              <a:rPr lang="bn-BD" sz="1200" baseline="0" dirty="0" smtClean="0">
                <a:latin typeface="NikoshBAN" pitchFamily="2" charset="0"/>
                <a:cs typeface="NikoshBAN" pitchFamily="2" charset="0"/>
              </a:rPr>
              <a:t>করতে পারেন। তবে বিশেষক্ষেত্রে আপনি শিক্ষার্থীদের সাহায্য করতে পারে। এছাড়া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 </a:t>
            </a:r>
            <a:r>
              <a:rPr lang="bn-BD" sz="1200" baseline="0" dirty="0" smtClean="0">
                <a:latin typeface="AdarshaLipiCon" pitchFamily="2" charset="0"/>
                <a:cs typeface="NikoshBAN" pitchFamily="2" charset="0"/>
              </a:rPr>
              <a:t>অথবা  অন্য কোনো যুক্তিযুক্ত উপায় অবলম্বন করে কাজটি করতে পারেন ।</a:t>
            </a:r>
            <a:endParaRPr lang="bn-BD" sz="1200" baseline="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স্লাইডটি শিরোনাম</a:t>
            </a:r>
            <a:r>
              <a:rPr lang="bn-BD" baseline="0" dirty="0" smtClean="0"/>
              <a:t> লেখাসহ </a:t>
            </a:r>
            <a:r>
              <a:rPr lang="bn-BD" dirty="0" smtClean="0"/>
              <a:t>পাঠ</a:t>
            </a:r>
            <a:r>
              <a:rPr lang="bn-BD" baseline="0" dirty="0" smtClean="0"/>
              <a:t> ঘোষণার জন্য 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এই পাঠ শেষে অর্জিতব্য শিখনফলকে সামনে রেখে </a:t>
            </a:r>
            <a:r>
              <a:rPr lang="bn-BD" dirty="0" smtClean="0"/>
              <a:t>পাঠকে</a:t>
            </a:r>
            <a:r>
              <a:rPr lang="bn-BD" baseline="0" dirty="0" smtClean="0"/>
              <a:t> ধারাবাহিকভাবে পরিচালনার উদ্দেশ্যে </a:t>
            </a:r>
            <a:r>
              <a:rPr lang="bn-BD" dirty="0" smtClean="0"/>
              <a:t>এই স্লাইডটি </a:t>
            </a:r>
            <a:r>
              <a:rPr lang="bn-BD" baseline="0" dirty="0" smtClean="0"/>
              <a:t>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sz="1200" dirty="0" smtClean="0">
                <a:latin typeface="NikoshBAN" pitchFamily="2" charset="0"/>
                <a:cs typeface="NikoshBAN" pitchFamily="2" charset="0"/>
              </a:rPr>
              <a:t>চাকা-অক্ষদণ্ড কী এবং কীভাবে কাজ করে এই স্লাইডে উপস্থাপনের</a:t>
            </a:r>
            <a:r>
              <a:rPr lang="bn-BD" sz="1200" baseline="0" dirty="0" smtClean="0">
                <a:latin typeface="NikoshBAN" pitchFamily="2" charset="0"/>
                <a:cs typeface="NikoshBAN" pitchFamily="2" charset="0"/>
              </a:rPr>
              <a:t> চেষ্টা করা হয়েছে। তবে প্রয়োজনে শিক্ষক </a:t>
            </a:r>
            <a:r>
              <a:rPr lang="en-US" sz="1200" baseline="0" dirty="0" smtClean="0">
                <a:latin typeface="NikoshBAN" pitchFamily="2" charset="0"/>
                <a:cs typeface="NikoshBAN" pitchFamily="2" charset="0"/>
              </a:rPr>
              <a:t> </a:t>
            </a:r>
            <a:r>
              <a:rPr lang="bn-BD" sz="1200" baseline="0" dirty="0" smtClean="0">
                <a:latin typeface="NikoshBAN" pitchFamily="2" charset="0"/>
                <a:cs typeface="NikoshBAN" pitchFamily="2" charset="0"/>
              </a:rPr>
              <a:t>নিজের তৈরি বাস্তব উপকরণ </a:t>
            </a:r>
            <a:r>
              <a:rPr lang="en-US" sz="1200" baseline="0" dirty="0" smtClean="0">
                <a:latin typeface="NikoshBAN" pitchFamily="2" charset="0"/>
                <a:cs typeface="NikoshBAN" pitchFamily="2" charset="0"/>
              </a:rPr>
              <a:t> </a:t>
            </a:r>
            <a:r>
              <a:rPr lang="bn-BD" sz="1200" baseline="0" dirty="0" smtClean="0">
                <a:latin typeface="NikoshBAN" pitchFamily="2" charset="0"/>
                <a:cs typeface="NikoshBAN" pitchFamily="2" charset="0"/>
              </a:rPr>
              <a:t>ব্যবহার </a:t>
            </a:r>
            <a:r>
              <a:rPr lang="bn-BD" sz="1200" baseline="0" dirty="0" smtClean="0">
                <a:latin typeface="NikoshBAN" pitchFamily="2" charset="0"/>
                <a:cs typeface="NikoshBAN" pitchFamily="2" charset="0"/>
              </a:rPr>
              <a:t>করেও একাজটি করতে পারেন।</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18803C2A-452F-419B-98CD-9DDA2D037572}"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চাকা-অক্ষদণ্ড </a:t>
            </a:r>
            <a:r>
              <a:rPr lang="bn-BD" sz="1200" dirty="0" smtClean="0">
                <a:solidFill>
                  <a:schemeClr val="tx1"/>
                </a:solidFill>
                <a:latin typeface="NikoshBAN" pitchFamily="2" charset="0"/>
                <a:cs typeface="NikoshBAN" pitchFamily="2" charset="0"/>
              </a:rPr>
              <a:t>কোন নীতি মেনে চলে </a:t>
            </a:r>
            <a:r>
              <a:rPr lang="bn-BD" sz="1200" dirty="0" smtClean="0">
                <a:latin typeface="NikoshBAN" pitchFamily="2" charset="0"/>
                <a:cs typeface="NikoshBAN" pitchFamily="2" charset="0"/>
              </a:rPr>
              <a:t>এই স্লাইডে উপস্থাপনের</a:t>
            </a:r>
            <a:r>
              <a:rPr lang="bn-BD" sz="1200" baseline="0" dirty="0" smtClean="0">
                <a:latin typeface="NikoshBAN" pitchFamily="2" charset="0"/>
                <a:cs typeface="NikoshBAN" pitchFamily="2" charset="0"/>
              </a:rPr>
              <a:t> চেষ্টা করা হয়েছে। স্লাইডে উল্লেখিত প্রশ্নোত্তর মুছে দিয়ে শিক্ষার্থীদের সহায়তায় বোর্ডের মাধ্যমে কাজটি সম্পন্ন করলে ভালো হয়।</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18803C2A-452F-419B-98CD-9DDA2D037572}"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চাকা </a:t>
            </a:r>
            <a:r>
              <a:rPr lang="bn-BD" sz="1200" dirty="0" smtClean="0">
                <a:latin typeface="NikoshBAN" pitchFamily="2" charset="0"/>
                <a:cs typeface="NikoshBAN" pitchFamily="2" charset="0"/>
              </a:rPr>
              <a:t>অক্ষ-দণ্ড</a:t>
            </a:r>
            <a:r>
              <a:rPr lang="bn-BD" sz="1200" baseline="0" dirty="0" smtClean="0">
                <a:latin typeface="NikoshBAN" pitchFamily="2" charset="0"/>
                <a:cs typeface="NikoshBAN" pitchFamily="2" charset="0"/>
              </a:rPr>
              <a:t> </a:t>
            </a:r>
            <a:r>
              <a:rPr lang="bn-BD" sz="1200" baseline="0" dirty="0" smtClean="0">
                <a:latin typeface="NikoshBAN" pitchFamily="2" charset="0"/>
                <a:cs typeface="NikoshBAN" pitchFamily="2" charset="0"/>
              </a:rPr>
              <a:t>কীভাবে কাজকে সহজ করে তা উপস্থাপনের উদ্দেশ্যে</a:t>
            </a:r>
            <a:r>
              <a:rPr lang="bn-BD" sz="1200" dirty="0" smtClean="0">
                <a:latin typeface="NikoshBAN" pitchFamily="2" charset="0"/>
                <a:cs typeface="NikoshBAN" pitchFamily="2" charset="0"/>
              </a:rPr>
              <a:t> প্রথমে</a:t>
            </a:r>
            <a:r>
              <a:rPr lang="bn-BD" sz="1200" baseline="0" dirty="0" smtClean="0">
                <a:latin typeface="NikoshBAN" pitchFamily="2" charset="0"/>
                <a:cs typeface="NikoshBAN" pitchFamily="2" charset="0"/>
              </a:rPr>
              <a:t> ভিডিওটি  দেখিয়ে </a:t>
            </a:r>
            <a:r>
              <a:rPr lang="bn-BD" sz="1200" dirty="0" smtClean="0">
                <a:latin typeface="NikoshBAN" pitchFamily="2" charset="0"/>
                <a:cs typeface="NikoshBAN" pitchFamily="2" charset="0"/>
              </a:rPr>
              <a:t>শিক্ষার্থীদের স্লাইডে উল্লেখিত</a:t>
            </a:r>
            <a:r>
              <a:rPr lang="bn-BD" sz="1200" baseline="0" dirty="0" smtClean="0">
                <a:latin typeface="NikoshBAN" pitchFamily="2" charset="0"/>
                <a:cs typeface="NikoshBAN" pitchFamily="2" charset="0"/>
              </a:rPr>
              <a:t> </a:t>
            </a:r>
            <a:r>
              <a:rPr lang="bn-BD" sz="1200" dirty="0" smtClean="0">
                <a:latin typeface="NikoshBAN" pitchFamily="2" charset="0"/>
                <a:cs typeface="NikoshBAN" pitchFamily="2" charset="0"/>
              </a:rPr>
              <a:t>প্রশ্ন করতে</a:t>
            </a:r>
            <a:r>
              <a:rPr lang="bn-BD" sz="1200" baseline="0" dirty="0" smtClean="0">
                <a:latin typeface="NikoshBAN" pitchFamily="2" charset="0"/>
                <a:cs typeface="NikoshBAN" pitchFamily="2" charset="0"/>
              </a:rPr>
              <a:t> পারেন এবং বিশেষক্ষেত্রে </a:t>
            </a:r>
            <a:r>
              <a:rPr lang="bn-BD" baseline="0" dirty="0" smtClean="0"/>
              <a:t>বিষয় শিক্ষক শ্রেণিকক্ষে প্রয়োজনীয় উপকরণ সরবরাহ করে শিক্ষার্থীদের সক্রিয় অংশ গ্রহণে একাজটি করতে দিতে পারেন। </a:t>
            </a:r>
            <a:r>
              <a:rPr lang="bn-BD" sz="1200" baseline="0" dirty="0" smtClean="0">
                <a:latin typeface="NikoshBAN" pitchFamily="2" charset="0"/>
                <a:cs typeface="NikoshBAN" pitchFamily="2" charset="0"/>
              </a:rPr>
              <a:t>স্লাইডে উল্লেখিত প্রশ্নোত্তর মুছে দিয়ে শিক্ষার্থীদের সহায়তায় বোর্ডের মাধ্যমে কাজটি সম্পন্ন করলে ভালো হয়।</a:t>
            </a:r>
            <a:endParaRPr lang="en-US"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 </a:t>
            </a:r>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এখানে</a:t>
            </a:r>
            <a:r>
              <a:rPr lang="bn-BD" baseline="0" dirty="0" smtClean="0"/>
              <a:t> চাকা-অক্ষদণ্ড কোন নীতি অনুসারে যান্ত্রিক সুবিধা পাচ্ছে তা স্লাইডে উল্লেখিত ছবি ও  প্রশ্নোত্তরের মাধ্যমে উপস্থাপন করতে পারেন।  </a:t>
            </a:r>
            <a:r>
              <a:rPr lang="bn-BD" sz="1200" baseline="0" dirty="0" smtClean="0">
                <a:latin typeface="NikoshBAN" pitchFamily="2" charset="0"/>
                <a:cs typeface="NikoshBAN" pitchFamily="2" charset="0"/>
              </a:rPr>
              <a:t>স্লাইডে উল্লেখিত প্রশ্নোত্তর  এবং সমীকরণ মুছে দিয়ে শিক্ষার্থীদের সহায়তায় বোর্ডের মাধ্যমে কাজটি সম্পন্ন করলে ভালো হয়।</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এখানে</a:t>
            </a:r>
            <a:r>
              <a:rPr lang="bn-BD" baseline="0" dirty="0" smtClean="0"/>
              <a:t> শিক্ষার্থীরা চাকা-অক্ষদণ্ডের যান্ত্রিক সুবিধা নির্ণয় করতে পারে কি-না তা হাতে কলমে পরীক্ষা করে দেখার চেষ্টা করা হয়েছে। আশা করি বিষয় শিক্ষক শ্রেণিকক্ষে প্রয়োজনীয় উপকরণ সরবরাহ করে উল্লেখিত ছকের মাধ্যমে শিক্ষার্থীদের সক্রিয় অংশ গ্রহণে একাজটি করতে দেবেন।  </a:t>
            </a:r>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E4D9E5-56EE-48E7-827D-E6661F492703}"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4D9E5-56EE-48E7-827D-E6661F492703}"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4D9E5-56EE-48E7-827D-E6661F492703}"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4D9E5-56EE-48E7-827D-E6661F492703}"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E4D9E5-56EE-48E7-827D-E6661F492703}"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E4D9E5-56EE-48E7-827D-E6661F492703}"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E4D9E5-56EE-48E7-827D-E6661F492703}" type="datetimeFigureOut">
              <a:rPr lang="en-US" smtClean="0"/>
              <a:pPr/>
              <a:t>8/10/2016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E4D9E5-56EE-48E7-827D-E6661F492703}" type="datetimeFigureOut">
              <a:rPr lang="en-US" smtClean="0"/>
              <a:pPr/>
              <a:t>8/10/2016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4D9E5-56EE-48E7-827D-E6661F492703}" type="datetimeFigureOut">
              <a:rPr lang="en-US" smtClean="0"/>
              <a:pPr/>
              <a:t>8/10/2016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4D9E5-56EE-48E7-827D-E6661F492703}"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4D9E5-56EE-48E7-827D-E6661F492703}"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4D9E5-56EE-48E7-827D-E6661F492703}" type="datetimeFigureOut">
              <a:rPr lang="en-US" smtClean="0"/>
              <a:pPr/>
              <a:t>8/10/2016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FD6D1-5CD8-4800-8227-F7D6F56E930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8.jpeg"/><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447800" y="914400"/>
            <a:ext cx="5341527" cy="1077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bn-BD" sz="3200" dirty="0" smtClean="0">
                <a:latin typeface="NikoshBAN" pitchFamily="2" charset="0"/>
                <a:cs typeface="NikoshBAN" pitchFamily="2" charset="0"/>
              </a:rPr>
              <a:t>এই স্লাইডটি সম্মানিত শিক্ষকবৃন্দের জন্য। </a:t>
            </a:r>
          </a:p>
          <a:p>
            <a:r>
              <a:rPr lang="bn-BD" sz="3200" dirty="0" smtClean="0">
                <a:latin typeface="NikoshBAN" pitchFamily="2" charset="0"/>
                <a:cs typeface="NikoshBAN" pitchFamily="2" charset="0"/>
              </a:rPr>
              <a:t> তাই স্লাইডটি হাইড করে রাখা হয়েছে। </a:t>
            </a:r>
            <a:endParaRPr lang="en-US" sz="3200" dirty="0">
              <a:latin typeface="NikoshBAN" pitchFamily="2" charset="0"/>
              <a:cs typeface="NikoshBAN" pitchFamily="2" charset="0"/>
            </a:endParaRPr>
          </a:p>
        </p:txBody>
      </p:sp>
      <p:sp>
        <p:nvSpPr>
          <p:cNvPr id="3" name="TextBox 2"/>
          <p:cNvSpPr txBox="1"/>
          <p:nvPr/>
        </p:nvSpPr>
        <p:spPr>
          <a:xfrm>
            <a:off x="304800" y="2819400"/>
            <a:ext cx="8444941" cy="206210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200" dirty="0" smtClean="0">
                <a:latin typeface="NikoshBAN" pitchFamily="2" charset="0"/>
                <a:cs typeface="NikoshBAN" pitchFamily="2" charset="0"/>
              </a:rPr>
              <a:t>এই পাঠটি শ্রেণিকক্ষে উপস্থাপনের সময় প্রয়োজনীয় পরামর্শ প্রতিটি</a:t>
            </a:r>
          </a:p>
          <a:p>
            <a:r>
              <a:rPr lang="bn-BD" sz="3200" dirty="0" smtClean="0">
                <a:latin typeface="NikoshBAN" pitchFamily="2" charset="0"/>
                <a:cs typeface="NikoshBAN" pitchFamily="2" charset="0"/>
              </a:rPr>
              <a:t> স্লাইডের নিচে অর্থাৎ </a:t>
            </a:r>
            <a:r>
              <a:rPr lang="en-US" sz="3200" dirty="0" smtClean="0">
                <a:latin typeface="NikoshBAN" pitchFamily="2" charset="0"/>
                <a:cs typeface="NikoshBAN" pitchFamily="2" charset="0"/>
              </a:rPr>
              <a:t>Slide Note </a:t>
            </a:r>
            <a:r>
              <a:rPr lang="bn-BD" sz="3200" dirty="0" smtClean="0">
                <a:latin typeface="NikoshBAN" pitchFamily="2" charset="0"/>
                <a:cs typeface="NikoshBAN" pitchFamily="2" charset="0"/>
              </a:rPr>
              <a:t>এ সংযোজন করা হয়েছে। </a:t>
            </a:r>
          </a:p>
          <a:p>
            <a:r>
              <a:rPr lang="bn-BD" sz="3200" dirty="0" smtClean="0">
                <a:latin typeface="NikoshBAN" pitchFamily="2" charset="0"/>
                <a:cs typeface="NikoshBAN" pitchFamily="2" charset="0"/>
              </a:rPr>
              <a:t>আশা করি সম্মানিত শিক্ষকগণ পাঠটি উপস্থাপনের পূর্বে  উল্লেখিত</a:t>
            </a:r>
          </a:p>
          <a:p>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Note </a:t>
            </a:r>
            <a:r>
              <a:rPr lang="bn-BD" sz="3200" dirty="0" smtClean="0">
                <a:latin typeface="NikoshBAN" pitchFamily="2" charset="0"/>
                <a:cs typeface="NikoshBAN" pitchFamily="2" charset="0"/>
              </a:rPr>
              <a:t>দেখে নেবেন।</a:t>
            </a:r>
            <a:endParaRPr lang="en-US" sz="3200" dirty="0">
              <a:latin typeface="NikoshBAN" pitchFamily="2" charset="0"/>
              <a:cs typeface="NikoshBAN" pitchFamily="2" charset="0"/>
            </a:endParaRPr>
          </a:p>
        </p:txBody>
      </p:sp>
      <p:sp>
        <p:nvSpPr>
          <p:cNvPr id="5" name="TextBox 4"/>
          <p:cNvSpPr txBox="1"/>
          <p:nvPr/>
        </p:nvSpPr>
        <p:spPr>
          <a:xfrm>
            <a:off x="304800" y="2819400"/>
            <a:ext cx="8481809" cy="206210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200" dirty="0" smtClean="0">
                <a:latin typeface="NikoshBAN" pitchFamily="2" charset="0"/>
                <a:cs typeface="NikoshBAN" pitchFamily="2" charset="0"/>
              </a:rPr>
              <a:t>এই পাঠটি শ্রেণিকক্ষে উপস্থাপনের জন্য প্রয়োজনীয় পরামর্শ প্রতিটি</a:t>
            </a:r>
          </a:p>
          <a:p>
            <a:r>
              <a:rPr lang="bn-BD" sz="3200" dirty="0" smtClean="0">
                <a:latin typeface="NikoshBAN" pitchFamily="2" charset="0"/>
                <a:cs typeface="NikoshBAN" pitchFamily="2" charset="0"/>
              </a:rPr>
              <a:t> স্লাইডের নিচে অর্থাৎ </a:t>
            </a:r>
            <a:r>
              <a:rPr lang="en-US" sz="3200" dirty="0" smtClean="0">
                <a:latin typeface="NikoshBAN" pitchFamily="2" charset="0"/>
                <a:cs typeface="NikoshBAN" pitchFamily="2" charset="0"/>
              </a:rPr>
              <a:t>Slide Note </a:t>
            </a:r>
            <a:r>
              <a:rPr lang="bn-BD" sz="3200" dirty="0" smtClean="0">
                <a:latin typeface="NikoshBAN" pitchFamily="2" charset="0"/>
                <a:cs typeface="NikoshBAN" pitchFamily="2" charset="0"/>
              </a:rPr>
              <a:t>এ সংযোজন করা হয়েছে। </a:t>
            </a:r>
          </a:p>
          <a:p>
            <a:r>
              <a:rPr lang="bn-BD" sz="3200" dirty="0" smtClean="0">
                <a:latin typeface="NikoshBAN" pitchFamily="2" charset="0"/>
                <a:cs typeface="NikoshBAN" pitchFamily="2" charset="0"/>
              </a:rPr>
              <a:t>আশা করি সম্মানিত শিক্ষকগণ পাঠটি উপস্থাপনের পূর্বে  উল্লেখিত</a:t>
            </a:r>
          </a:p>
          <a:p>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Note </a:t>
            </a:r>
            <a:r>
              <a:rPr lang="bn-BD" sz="3200" dirty="0" smtClean="0">
                <a:latin typeface="NikoshBAN" pitchFamily="2" charset="0"/>
                <a:cs typeface="NikoshBAN" pitchFamily="2" charset="0"/>
              </a:rPr>
              <a:t>দেখে নেবেন</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এবং </a:t>
            </a:r>
            <a:r>
              <a:rPr lang="en-US" sz="3200" dirty="0" smtClean="0">
                <a:latin typeface="NikoshBAN" pitchFamily="2" charset="0"/>
                <a:cs typeface="NikoshBAN" pitchFamily="2" charset="0"/>
              </a:rPr>
              <a:t>F</a:t>
            </a:r>
            <a:r>
              <a:rPr lang="en-US" sz="3200" dirty="0" smtClean="0">
                <a:latin typeface="Times New Roman" pitchFamily="18" charset="0"/>
                <a:cs typeface="Times New Roman" pitchFamily="18" charset="0"/>
              </a:rPr>
              <a:t>5 </a:t>
            </a:r>
            <a:r>
              <a:rPr lang="bn-BD" sz="3200" dirty="0" smtClean="0">
                <a:latin typeface="NikoshBAN" pitchFamily="2" charset="0"/>
                <a:cs typeface="NikoshBAN" pitchFamily="2" charset="0"/>
              </a:rPr>
              <a:t>চেপে উপস্থাপন শুরু করতে পারেন।</a:t>
            </a:r>
            <a:endParaRPr lang="en-US" sz="3200" dirty="0">
              <a:latin typeface="NikoshBAN" pitchFamily="2" charset="0"/>
              <a:cs typeface="NikoshBAN" pitchFamily="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descr="100_6901.JPG"/>
          <p:cNvPicPr>
            <a:picLocks noChangeAspect="1"/>
          </p:cNvPicPr>
          <p:nvPr/>
        </p:nvPicPr>
        <p:blipFill>
          <a:blip r:embed="rId3" cstate="print">
            <a:lum bright="-30000" contrast="30000"/>
          </a:blip>
          <a:srcRect l="24000" t="23333" r="11000" b="39333"/>
          <a:stretch>
            <a:fillRect/>
          </a:stretch>
        </p:blipFill>
        <p:spPr>
          <a:xfrm>
            <a:off x="838200" y="1066800"/>
            <a:ext cx="4245427" cy="1828800"/>
          </a:xfrm>
          <a:prstGeom prst="rect">
            <a:avLst/>
          </a:prstGeom>
        </p:spPr>
      </p:pic>
      <p:grpSp>
        <p:nvGrpSpPr>
          <p:cNvPr id="20" name="Group 19"/>
          <p:cNvGrpSpPr/>
          <p:nvPr/>
        </p:nvGrpSpPr>
        <p:grpSpPr>
          <a:xfrm flipH="1">
            <a:off x="5302469" y="541282"/>
            <a:ext cx="3413234" cy="2430518"/>
            <a:chOff x="5302469" y="381000"/>
            <a:chExt cx="3413234" cy="2430518"/>
          </a:xfrm>
        </p:grpSpPr>
        <p:sp>
          <p:nvSpPr>
            <p:cNvPr id="15" name="Can 14"/>
            <p:cNvSpPr/>
            <p:nvPr/>
          </p:nvSpPr>
          <p:spPr>
            <a:xfrm rot="5400000">
              <a:off x="5492969" y="1365029"/>
              <a:ext cx="152400" cy="533400"/>
            </a:xfrm>
            <a:prstGeom prst="can">
              <a:avLst>
                <a:gd name="adj"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n 15"/>
            <p:cNvSpPr/>
            <p:nvPr/>
          </p:nvSpPr>
          <p:spPr>
            <a:xfrm rot="5400000">
              <a:off x="5115910" y="903890"/>
              <a:ext cx="2430518" cy="1384738"/>
            </a:xfrm>
            <a:prstGeom prst="can">
              <a:avLst>
                <a:gd name="adj" fmla="val 50000"/>
              </a:avLst>
            </a:prstGeom>
            <a:gradFill>
              <a:gsLst>
                <a:gs pos="0">
                  <a:srgbClr val="D6B19C"/>
                </a:gs>
                <a:gs pos="30000">
                  <a:srgbClr val="D49E6C"/>
                </a:gs>
                <a:gs pos="70000">
                  <a:srgbClr val="A65528"/>
                </a:gs>
                <a:gs pos="100000">
                  <a:srgbClr val="663012"/>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17"/>
            <p:cNvSpPr/>
            <p:nvPr/>
          </p:nvSpPr>
          <p:spPr>
            <a:xfrm rot="5400000">
              <a:off x="7131269" y="796159"/>
              <a:ext cx="533400" cy="1600200"/>
            </a:xfrm>
            <a:prstGeom prst="can">
              <a:avLst>
                <a:gd name="adj" fmla="val 50000"/>
              </a:avLst>
            </a:prstGeom>
            <a:gradFill>
              <a:gsLst>
                <a:gs pos="0">
                  <a:srgbClr val="D6B19C"/>
                </a:gs>
                <a:gs pos="30000">
                  <a:srgbClr val="D49E6C"/>
                </a:gs>
                <a:gs pos="70000">
                  <a:srgbClr val="A65528"/>
                </a:gs>
                <a:gs pos="100000">
                  <a:srgbClr val="663012"/>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8"/>
            <p:cNvSpPr/>
            <p:nvPr/>
          </p:nvSpPr>
          <p:spPr>
            <a:xfrm rot="5400000">
              <a:off x="8295288" y="1258612"/>
              <a:ext cx="155030" cy="685800"/>
            </a:xfrm>
            <a:prstGeom prst="can">
              <a:avLst>
                <a:gd name="adj"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685800" y="381000"/>
            <a:ext cx="6147837" cy="584775"/>
          </a:xfrm>
          <a:prstGeom prst="rect">
            <a:avLst/>
          </a:prstGeom>
          <a:solidFill>
            <a:schemeClr val="accent3">
              <a:lumMod val="60000"/>
              <a:lumOff val="40000"/>
            </a:schemeClr>
          </a:solidFill>
        </p:spPr>
        <p:txBody>
          <a:bodyPr wrap="none" rtlCol="0">
            <a:spAutoFit/>
          </a:bodyPr>
          <a:lstStyle/>
          <a:p>
            <a:r>
              <a:rPr lang="bn-BD" sz="3200" dirty="0" smtClean="0">
                <a:latin typeface="NikoshBAN" pitchFamily="2" charset="0"/>
                <a:cs typeface="NikoshBAN" pitchFamily="2" charset="0"/>
              </a:rPr>
              <a:t>চাকা ও অক্ষদণ্ডের মধ্যে কোনটির ব্যাসার্ধ বেশি?</a:t>
            </a:r>
            <a:endParaRPr lang="en-US" sz="3200" dirty="0">
              <a:latin typeface="NikoshBAN" pitchFamily="2" charset="0"/>
              <a:cs typeface="NikoshBAN" pitchFamily="2" charset="0"/>
            </a:endParaRPr>
          </a:p>
        </p:txBody>
      </p:sp>
      <p:graphicFrame>
        <p:nvGraphicFramePr>
          <p:cNvPr id="22" name="Table 21"/>
          <p:cNvGraphicFramePr>
            <a:graphicFrameLocks noGrp="1"/>
          </p:cNvGraphicFramePr>
          <p:nvPr/>
        </p:nvGraphicFramePr>
        <p:xfrm>
          <a:off x="304800" y="3048000"/>
          <a:ext cx="4038600" cy="1524000"/>
        </p:xfrm>
        <a:graphic>
          <a:graphicData uri="http://schemas.openxmlformats.org/drawingml/2006/table">
            <a:tbl>
              <a:tblPr firstRow="1" bandRow="1">
                <a:tableStyleId>{073A0DAA-6AF3-43AB-8588-CEC1D06C72B9}</a:tableStyleId>
              </a:tblPr>
              <a:tblGrid>
                <a:gridCol w="990600"/>
                <a:gridCol w="1828800"/>
                <a:gridCol w="1219200"/>
              </a:tblGrid>
              <a:tr h="370840">
                <a:tc>
                  <a:txBody>
                    <a:bodyPr/>
                    <a:lstStyle/>
                    <a:p>
                      <a:r>
                        <a:rPr lang="bn-BD" sz="2800" b="0" dirty="0" smtClean="0">
                          <a:latin typeface="NikoshBAN" pitchFamily="2" charset="0"/>
                          <a:cs typeface="NikoshBAN" pitchFamily="2" charset="0"/>
                        </a:rPr>
                        <a:t>  ভার</a:t>
                      </a:r>
                      <a:endParaRPr lang="en-US" sz="2800" b="0" dirty="0">
                        <a:latin typeface="NikoshBAN" pitchFamily="2" charset="0"/>
                        <a:cs typeface="NikoshBAN" pitchFamily="2" charset="0"/>
                      </a:endParaRPr>
                    </a:p>
                  </a:txBody>
                  <a:tcPr/>
                </a:tc>
                <a:tc>
                  <a:txBody>
                    <a:bodyPr/>
                    <a:lstStyle/>
                    <a:p>
                      <a:r>
                        <a:rPr lang="bn-BD" sz="3200" b="0" dirty="0" smtClean="0">
                          <a:latin typeface="NikoshBAN" pitchFamily="2" charset="0"/>
                          <a:cs typeface="NikoshBAN" pitchFamily="2" charset="0"/>
                        </a:rPr>
                        <a:t>  </a:t>
                      </a:r>
                      <a:r>
                        <a:rPr lang="bn-BD" sz="2800" dirty="0" smtClean="0">
                          <a:latin typeface="NikoshBAN" pitchFamily="2" charset="0"/>
                          <a:cs typeface="NikoshBAN" pitchFamily="2" charset="0"/>
                        </a:rPr>
                        <a:t>অক্ষদণ্ডের</a:t>
                      </a:r>
                    </a:p>
                    <a:p>
                      <a:r>
                        <a:rPr lang="bn-BD" sz="2800" baseline="0" dirty="0" smtClean="0">
                          <a:latin typeface="NikoshBAN" pitchFamily="2" charset="0"/>
                          <a:cs typeface="NikoshBAN" pitchFamily="2" charset="0"/>
                        </a:rPr>
                        <a:t>    ব্যাসার্ধ</a:t>
                      </a:r>
                      <a:endParaRPr lang="en-US" sz="3200" b="0" dirty="0">
                        <a:latin typeface="NikoshBAN" pitchFamily="2" charset="0"/>
                        <a:cs typeface="NikoshBAN" pitchFamily="2" charset="0"/>
                      </a:endParaRPr>
                    </a:p>
                  </a:txBody>
                  <a:tcPr/>
                </a:tc>
                <a:tc>
                  <a:txBody>
                    <a:bodyPr/>
                    <a:lstStyle/>
                    <a:p>
                      <a:r>
                        <a:rPr lang="bn-BD" sz="3200" b="0" dirty="0" smtClean="0">
                          <a:latin typeface="NikoshBAN" pitchFamily="2" charset="0"/>
                          <a:cs typeface="NikoshBAN" pitchFamily="2" charset="0"/>
                        </a:rPr>
                        <a:t>গুণফল</a:t>
                      </a:r>
                      <a:endParaRPr lang="en-US" sz="3200" b="0" dirty="0">
                        <a:latin typeface="NikoshBAN" pitchFamily="2" charset="0"/>
                        <a:cs typeface="NikoshBAN" pitchFamily="2" charset="0"/>
                      </a:endParaRPr>
                    </a:p>
                  </a:txBody>
                  <a:tcPr/>
                </a:tc>
              </a:tr>
              <a:tr h="370840">
                <a:tc>
                  <a:txBody>
                    <a:bodyPr/>
                    <a:lstStyle/>
                    <a:p>
                      <a:r>
                        <a:rPr lang="bn-BD" sz="2800" b="0" dirty="0" smtClean="0">
                          <a:latin typeface="NikoshBAN" pitchFamily="2" charset="0"/>
                          <a:cs typeface="NikoshBAN" pitchFamily="2" charset="0"/>
                        </a:rPr>
                        <a:t>   ৫০</a:t>
                      </a:r>
                      <a:endParaRPr lang="en-US" sz="2800" b="0" dirty="0">
                        <a:latin typeface="NikoshBAN" pitchFamily="2" charset="0"/>
                        <a:cs typeface="NikoshBAN"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800" b="0" dirty="0" smtClean="0">
                          <a:latin typeface="NikoshBAN" pitchFamily="2" charset="0"/>
                          <a:cs typeface="NikoshBAN" pitchFamily="2" charset="0"/>
                        </a:rPr>
                        <a:t>       ৪</a:t>
                      </a:r>
                      <a:endParaRPr lang="en-US" sz="2800" b="0" dirty="0" smtClean="0">
                        <a:latin typeface="NikoshBAN" pitchFamily="2" charset="0"/>
                        <a:cs typeface="NikoshBAN" pitchFamily="2" charset="0"/>
                      </a:endParaRPr>
                    </a:p>
                  </a:txBody>
                  <a:tcPr/>
                </a:tc>
                <a:tc>
                  <a:txBody>
                    <a:bodyPr/>
                    <a:lstStyle/>
                    <a:p>
                      <a:r>
                        <a:rPr lang="bn-BD" sz="1800" b="0" dirty="0" smtClean="0">
                          <a:latin typeface="NikoshBAN" pitchFamily="2" charset="0"/>
                          <a:cs typeface="NikoshBAN" pitchFamily="2" charset="0"/>
                        </a:rPr>
                        <a:t>   </a:t>
                      </a:r>
                      <a:r>
                        <a:rPr lang="bn-BD" sz="2800" b="0" dirty="0" smtClean="0">
                          <a:latin typeface="NikoshBAN" pitchFamily="2" charset="0"/>
                          <a:cs typeface="NikoshBAN" pitchFamily="2" charset="0"/>
                        </a:rPr>
                        <a:t>২০০</a:t>
                      </a:r>
                      <a:endParaRPr lang="en-US" b="0" dirty="0">
                        <a:latin typeface="NikoshBAN" pitchFamily="2" charset="0"/>
                        <a:cs typeface="NikoshBAN" pitchFamily="2" charset="0"/>
                      </a:endParaRPr>
                    </a:p>
                  </a:txBody>
                  <a:tcPr/>
                </a:tc>
              </a:tr>
            </a:tbl>
          </a:graphicData>
        </a:graphic>
      </p:graphicFrame>
      <p:graphicFrame>
        <p:nvGraphicFramePr>
          <p:cNvPr id="23" name="Table 22"/>
          <p:cNvGraphicFramePr>
            <a:graphicFrameLocks noGrp="1"/>
          </p:cNvGraphicFramePr>
          <p:nvPr/>
        </p:nvGraphicFramePr>
        <p:xfrm>
          <a:off x="5133309" y="3108960"/>
          <a:ext cx="3705891" cy="1524000"/>
        </p:xfrm>
        <a:graphic>
          <a:graphicData uri="http://schemas.openxmlformats.org/drawingml/2006/table">
            <a:tbl>
              <a:tblPr firstRow="1" bandRow="1">
                <a:tableStyleId>{073A0DAA-6AF3-43AB-8588-CEC1D06C72B9}</a:tableStyleId>
              </a:tblPr>
              <a:tblGrid>
                <a:gridCol w="862330"/>
                <a:gridCol w="1804670"/>
                <a:gridCol w="1038891"/>
              </a:tblGrid>
              <a:tr h="370840">
                <a:tc>
                  <a:txBody>
                    <a:bodyPr/>
                    <a:lstStyle/>
                    <a:p>
                      <a:r>
                        <a:rPr lang="bn-BD" sz="2800" b="0" dirty="0" smtClean="0">
                          <a:latin typeface="NikoshBAN" pitchFamily="2" charset="0"/>
                          <a:cs typeface="NikoshBAN" pitchFamily="2" charset="0"/>
                        </a:rPr>
                        <a:t> বল</a:t>
                      </a:r>
                      <a:endParaRPr lang="en-US" sz="2800" b="0" dirty="0">
                        <a:latin typeface="NikoshBAN" pitchFamily="2" charset="0"/>
                        <a:cs typeface="NikoshBAN" pitchFamily="2" charset="0"/>
                      </a:endParaRPr>
                    </a:p>
                  </a:txBody>
                  <a:tcPr/>
                </a:tc>
                <a:tc>
                  <a:txBody>
                    <a:bodyPr/>
                    <a:lstStyle/>
                    <a:p>
                      <a:r>
                        <a:rPr lang="bn-BD" sz="2800" b="0" dirty="0" smtClean="0">
                          <a:latin typeface="NikoshBAN" pitchFamily="2" charset="0"/>
                          <a:cs typeface="NikoshBAN" pitchFamily="2" charset="0"/>
                        </a:rPr>
                        <a:t> </a:t>
                      </a:r>
                      <a:r>
                        <a:rPr lang="bn-BD" sz="3200" b="0" dirty="0" smtClean="0">
                          <a:latin typeface="NikoshBAN" pitchFamily="2" charset="0"/>
                          <a:cs typeface="NikoshBAN" pitchFamily="2" charset="0"/>
                        </a:rPr>
                        <a:t>  </a:t>
                      </a:r>
                      <a:r>
                        <a:rPr lang="bn-BD" sz="2800" dirty="0" smtClean="0">
                          <a:latin typeface="NikoshBAN" pitchFamily="2" charset="0"/>
                          <a:cs typeface="NikoshBAN" pitchFamily="2" charset="0"/>
                        </a:rPr>
                        <a:t>চাকার</a:t>
                      </a:r>
                    </a:p>
                    <a:p>
                      <a:r>
                        <a:rPr lang="bn-BD" sz="2800" baseline="0" dirty="0" smtClean="0">
                          <a:latin typeface="NikoshBAN" pitchFamily="2" charset="0"/>
                          <a:cs typeface="NikoshBAN" pitchFamily="2" charset="0"/>
                        </a:rPr>
                        <a:t>    ব্যাসার্ধ</a:t>
                      </a:r>
                      <a:endParaRPr lang="en-US" sz="2800" dirty="0" smtClean="0">
                        <a:latin typeface="NikoshBAN" pitchFamily="2" charset="0"/>
                        <a:cs typeface="NikoshBAN" pitchFamily="2" charset="0"/>
                      </a:endParaRPr>
                    </a:p>
                  </a:txBody>
                  <a:tcPr/>
                </a:tc>
                <a:tc>
                  <a:txBody>
                    <a:bodyPr/>
                    <a:lstStyle/>
                    <a:p>
                      <a:r>
                        <a:rPr lang="bn-BD" sz="3200" b="0" dirty="0" smtClean="0">
                          <a:latin typeface="NikoshBAN" pitchFamily="2" charset="0"/>
                          <a:cs typeface="NikoshBAN" pitchFamily="2" charset="0"/>
                        </a:rPr>
                        <a:t>গুণফল</a:t>
                      </a:r>
                      <a:endParaRPr lang="en-US" sz="3200" b="0" dirty="0">
                        <a:latin typeface="NikoshBAN" pitchFamily="2" charset="0"/>
                        <a:cs typeface="NikoshBAN" pitchFamily="2" charset="0"/>
                      </a:endParaRPr>
                    </a:p>
                  </a:txBody>
                  <a:tcPr/>
                </a:tc>
              </a:tr>
              <a:tr h="370840">
                <a:tc>
                  <a:txBody>
                    <a:bodyPr/>
                    <a:lstStyle/>
                    <a:p>
                      <a:r>
                        <a:rPr lang="bn-BD" sz="2800" b="0" dirty="0" smtClean="0">
                          <a:latin typeface="NikoshBAN" pitchFamily="2" charset="0"/>
                          <a:cs typeface="NikoshBAN" pitchFamily="2" charset="0"/>
                        </a:rPr>
                        <a:t>   </a:t>
                      </a:r>
                      <a:endParaRPr lang="en-US" sz="2800" b="0" dirty="0">
                        <a:latin typeface="NikoshBAN" pitchFamily="2" charset="0"/>
                        <a:cs typeface="NikoshBAN"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800" b="0" dirty="0" smtClean="0">
                          <a:latin typeface="NikoshBAN" pitchFamily="2" charset="0"/>
                          <a:cs typeface="NikoshBAN" pitchFamily="2" charset="0"/>
                        </a:rPr>
                        <a:t>      ৮</a:t>
                      </a:r>
                      <a:endParaRPr lang="en-US" sz="2800" b="0" dirty="0" smtClean="0">
                        <a:latin typeface="NikoshBAN" pitchFamily="2" charset="0"/>
                        <a:cs typeface="NikoshBAN" pitchFamily="2" charset="0"/>
                      </a:endParaRPr>
                    </a:p>
                  </a:txBody>
                  <a:tcPr/>
                </a:tc>
                <a:tc>
                  <a:txBody>
                    <a:bodyPr/>
                    <a:lstStyle/>
                    <a:p>
                      <a:r>
                        <a:rPr lang="bn-BD" sz="1800" b="0" dirty="0" smtClean="0">
                          <a:latin typeface="NikoshBAN" pitchFamily="2" charset="0"/>
                          <a:cs typeface="NikoshBAN" pitchFamily="2" charset="0"/>
                        </a:rPr>
                        <a:t>  </a:t>
                      </a:r>
                      <a:r>
                        <a:rPr lang="bn-BD" sz="2800" b="0" dirty="0" smtClean="0">
                          <a:latin typeface="NikoshBAN" pitchFamily="2" charset="0"/>
                          <a:cs typeface="NikoshBAN" pitchFamily="2" charset="0"/>
                        </a:rPr>
                        <a:t>২০০</a:t>
                      </a:r>
                      <a:endParaRPr lang="en-US" b="0" dirty="0">
                        <a:latin typeface="NikoshBAN" pitchFamily="2" charset="0"/>
                        <a:cs typeface="NikoshBAN" pitchFamily="2" charset="0"/>
                      </a:endParaRPr>
                    </a:p>
                  </a:txBody>
                  <a:tcPr/>
                </a:tc>
              </a:tr>
            </a:tbl>
          </a:graphicData>
        </a:graphic>
      </p:graphicFrame>
      <p:sp>
        <p:nvSpPr>
          <p:cNvPr id="24" name="TextBox 23"/>
          <p:cNvSpPr txBox="1"/>
          <p:nvPr/>
        </p:nvSpPr>
        <p:spPr>
          <a:xfrm>
            <a:off x="5334000" y="3962400"/>
            <a:ext cx="434734" cy="707886"/>
          </a:xfrm>
          <a:prstGeom prst="rect">
            <a:avLst/>
          </a:prstGeom>
          <a:noFill/>
        </p:spPr>
        <p:txBody>
          <a:bodyPr wrap="none" rtlCol="0">
            <a:spAutoFit/>
          </a:bodyPr>
          <a:lstStyle/>
          <a:p>
            <a:r>
              <a:rPr lang="bn-BD" sz="4000" dirty="0" smtClean="0">
                <a:solidFill>
                  <a:srgbClr val="FF0000"/>
                </a:solidFill>
                <a:latin typeface="NikoshBAN" pitchFamily="2" charset="0"/>
                <a:cs typeface="NikoshBAN" pitchFamily="2" charset="0"/>
              </a:rPr>
              <a:t>?</a:t>
            </a:r>
            <a:endParaRPr lang="en-US" sz="4000" dirty="0">
              <a:solidFill>
                <a:srgbClr val="FF0000"/>
              </a:solidFill>
              <a:latin typeface="NikoshBAN" pitchFamily="2" charset="0"/>
              <a:cs typeface="NikoshBAN" pitchFamily="2" charset="0"/>
            </a:endParaRPr>
          </a:p>
        </p:txBody>
      </p:sp>
      <p:sp>
        <p:nvSpPr>
          <p:cNvPr id="25" name="TextBox 24"/>
          <p:cNvSpPr txBox="1"/>
          <p:nvPr/>
        </p:nvSpPr>
        <p:spPr>
          <a:xfrm>
            <a:off x="4419600" y="3657600"/>
            <a:ext cx="564578" cy="923330"/>
          </a:xfrm>
          <a:prstGeom prst="rect">
            <a:avLst/>
          </a:prstGeom>
          <a:noFill/>
        </p:spPr>
        <p:txBody>
          <a:bodyPr wrap="none" rtlCol="0">
            <a:spAutoFit/>
          </a:bodyPr>
          <a:lstStyle/>
          <a:p>
            <a:r>
              <a:rPr lang="en-US" sz="5400" b="1" dirty="0" smtClean="0">
                <a:sym typeface="Symbol"/>
              </a:rPr>
              <a:t></a:t>
            </a:r>
            <a:endParaRPr lang="en-US" sz="5400" b="1" dirty="0"/>
          </a:p>
        </p:txBody>
      </p:sp>
      <p:sp>
        <p:nvSpPr>
          <p:cNvPr id="26" name="TextBox 25"/>
          <p:cNvSpPr txBox="1"/>
          <p:nvPr/>
        </p:nvSpPr>
        <p:spPr>
          <a:xfrm>
            <a:off x="5334000" y="4038600"/>
            <a:ext cx="513282" cy="523220"/>
          </a:xfrm>
          <a:prstGeom prst="rect">
            <a:avLst/>
          </a:prstGeom>
          <a:noFill/>
        </p:spPr>
        <p:txBody>
          <a:bodyPr wrap="none" rtlCol="0">
            <a:spAutoFit/>
          </a:bodyPr>
          <a:lstStyle/>
          <a:p>
            <a:r>
              <a:rPr lang="bn-BD" sz="2800" dirty="0" smtClean="0">
                <a:solidFill>
                  <a:srgbClr val="FF0000"/>
                </a:solidFill>
                <a:latin typeface="NikoshBAN" pitchFamily="2" charset="0"/>
                <a:cs typeface="NikoshBAN" pitchFamily="2" charset="0"/>
              </a:rPr>
              <a:t>২৫</a:t>
            </a:r>
            <a:endParaRPr lang="en-US" sz="2800" dirty="0">
              <a:solidFill>
                <a:srgbClr val="FF0000"/>
              </a:solidFill>
              <a:latin typeface="NikoshBAN" pitchFamily="2" charset="0"/>
              <a:cs typeface="NikoshBAN" pitchFamily="2" charset="0"/>
            </a:endParaRPr>
          </a:p>
        </p:txBody>
      </p:sp>
      <p:grpSp>
        <p:nvGrpSpPr>
          <p:cNvPr id="27" name="Group 26"/>
          <p:cNvGrpSpPr/>
          <p:nvPr/>
        </p:nvGrpSpPr>
        <p:grpSpPr>
          <a:xfrm>
            <a:off x="1143000" y="5002650"/>
            <a:ext cx="5943600" cy="1169550"/>
            <a:chOff x="5247371" y="990600"/>
            <a:chExt cx="5943600" cy="1169550"/>
          </a:xfrm>
        </p:grpSpPr>
        <p:sp>
          <p:nvSpPr>
            <p:cNvPr id="28" name="TextBox 27"/>
            <p:cNvSpPr txBox="1"/>
            <p:nvPr/>
          </p:nvSpPr>
          <p:spPr>
            <a:xfrm>
              <a:off x="8350822" y="1197114"/>
              <a:ext cx="582211" cy="707886"/>
            </a:xfrm>
            <a:prstGeom prst="rect">
              <a:avLst/>
            </a:prstGeom>
            <a:noFill/>
          </p:spPr>
          <p:txBody>
            <a:bodyPr wrap="none" rtlCol="0">
              <a:spAutoFit/>
            </a:bodyPr>
            <a:lstStyle/>
            <a:p>
              <a:r>
                <a:rPr lang="en-US" sz="4000" b="1" dirty="0" smtClean="0">
                  <a:sym typeface="Symbol"/>
                </a:rPr>
                <a:t> </a:t>
              </a:r>
              <a:endParaRPr lang="en-US" sz="4000" b="1" dirty="0"/>
            </a:p>
          </p:txBody>
        </p:sp>
        <p:grpSp>
          <p:nvGrpSpPr>
            <p:cNvPr id="29" name="Group 49"/>
            <p:cNvGrpSpPr/>
            <p:nvPr/>
          </p:nvGrpSpPr>
          <p:grpSpPr>
            <a:xfrm>
              <a:off x="8779449" y="990600"/>
              <a:ext cx="2411522" cy="1169550"/>
              <a:chOff x="6033184" y="2539425"/>
              <a:chExt cx="2411522" cy="1169550"/>
            </a:xfrm>
          </p:grpSpPr>
          <p:sp>
            <p:nvSpPr>
              <p:cNvPr id="36" name="TextBox 35"/>
              <p:cNvSpPr txBox="1"/>
              <p:nvPr/>
            </p:nvSpPr>
            <p:spPr>
              <a:xfrm>
                <a:off x="6313021" y="2539425"/>
                <a:ext cx="1903085" cy="584775"/>
              </a:xfrm>
              <a:prstGeom prst="rect">
                <a:avLst/>
              </a:prstGeom>
              <a:noFill/>
            </p:spPr>
            <p:txBody>
              <a:bodyPr wrap="none" rtlCol="0">
                <a:spAutoFit/>
              </a:bodyPr>
              <a:lstStyle/>
              <a:p>
                <a:r>
                  <a:rPr lang="bn-BD" sz="3200" dirty="0" smtClean="0">
                    <a:latin typeface="NikoshBAN" pitchFamily="2" charset="0"/>
                    <a:cs typeface="NikoshBAN" pitchFamily="2" charset="0"/>
                  </a:rPr>
                  <a:t>চাকার ব্যাসার্ধ</a:t>
                </a:r>
                <a:endParaRPr lang="en-US" sz="3600" dirty="0">
                  <a:latin typeface="NikoshBAN" pitchFamily="2" charset="0"/>
                  <a:cs typeface="NikoshBAN" pitchFamily="2" charset="0"/>
                </a:endParaRPr>
              </a:p>
            </p:txBody>
          </p:sp>
          <p:sp>
            <p:nvSpPr>
              <p:cNvPr id="37" name="TextBox 36"/>
              <p:cNvSpPr txBox="1"/>
              <p:nvPr/>
            </p:nvSpPr>
            <p:spPr>
              <a:xfrm>
                <a:off x="6033184" y="3124200"/>
                <a:ext cx="2356735" cy="584775"/>
              </a:xfrm>
              <a:prstGeom prst="rect">
                <a:avLst/>
              </a:prstGeom>
              <a:noFill/>
            </p:spPr>
            <p:txBody>
              <a:bodyPr wrap="none" rtlCol="0">
                <a:spAutoFit/>
              </a:bodyPr>
              <a:lstStyle/>
              <a:p>
                <a:r>
                  <a:rPr lang="bn-BD" sz="3200" dirty="0" smtClean="0">
                    <a:latin typeface="NikoshBAN" pitchFamily="2" charset="0"/>
                    <a:cs typeface="NikoshBAN" pitchFamily="2" charset="0"/>
                  </a:rPr>
                  <a:t>অক্ষদণ্ডের ব্যাসার্ধ</a:t>
                </a:r>
                <a:endParaRPr lang="en-US" sz="3600" dirty="0">
                  <a:latin typeface="NikoshBAN" pitchFamily="2" charset="0"/>
                  <a:cs typeface="NikoshBAN" pitchFamily="2" charset="0"/>
                </a:endParaRPr>
              </a:p>
            </p:txBody>
          </p:sp>
          <p:cxnSp>
            <p:nvCxnSpPr>
              <p:cNvPr id="38" name="Straight Connector 37"/>
              <p:cNvCxnSpPr/>
              <p:nvPr/>
            </p:nvCxnSpPr>
            <p:spPr>
              <a:xfrm flipV="1">
                <a:off x="6158706" y="3149025"/>
                <a:ext cx="2286000"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53"/>
            <p:cNvGrpSpPr/>
            <p:nvPr/>
          </p:nvGrpSpPr>
          <p:grpSpPr>
            <a:xfrm>
              <a:off x="7467600" y="1143000"/>
              <a:ext cx="838200" cy="927536"/>
              <a:chOff x="6172200" y="838200"/>
              <a:chExt cx="838200" cy="927536"/>
            </a:xfrm>
          </p:grpSpPr>
          <p:sp>
            <p:nvSpPr>
              <p:cNvPr id="33" name="TextBox 32"/>
              <p:cNvSpPr txBox="1"/>
              <p:nvPr/>
            </p:nvSpPr>
            <p:spPr>
              <a:xfrm>
                <a:off x="6248400" y="1180961"/>
                <a:ext cx="580608" cy="584775"/>
              </a:xfrm>
              <a:prstGeom prst="rect">
                <a:avLst/>
              </a:prstGeom>
              <a:noFill/>
            </p:spPr>
            <p:txBody>
              <a:bodyPr wrap="none" rtlCol="0">
                <a:spAutoFit/>
              </a:bodyPr>
              <a:lstStyle/>
              <a:p>
                <a:r>
                  <a:rPr lang="bn-BD" sz="3200" dirty="0" smtClean="0">
                    <a:latin typeface="NikoshBAN" pitchFamily="2" charset="0"/>
                    <a:cs typeface="NikoshBAN" pitchFamily="2" charset="0"/>
                  </a:rPr>
                  <a:t>বল</a:t>
                </a:r>
                <a:endParaRPr lang="en-US" sz="3200" dirty="0"/>
              </a:p>
            </p:txBody>
          </p:sp>
          <p:sp>
            <p:nvSpPr>
              <p:cNvPr id="34" name="TextBox 33"/>
              <p:cNvSpPr txBox="1"/>
              <p:nvPr/>
            </p:nvSpPr>
            <p:spPr>
              <a:xfrm>
                <a:off x="6248400" y="838200"/>
                <a:ext cx="676788" cy="584775"/>
              </a:xfrm>
              <a:prstGeom prst="rect">
                <a:avLst/>
              </a:prstGeom>
              <a:noFill/>
            </p:spPr>
            <p:txBody>
              <a:bodyPr wrap="none" rtlCol="0">
                <a:spAutoFit/>
              </a:bodyPr>
              <a:lstStyle/>
              <a:p>
                <a:r>
                  <a:rPr lang="bn-BD" sz="3200" dirty="0" smtClean="0">
                    <a:latin typeface="NikoshBAN" pitchFamily="2" charset="0"/>
                    <a:cs typeface="NikoshBAN" pitchFamily="2" charset="0"/>
                  </a:rPr>
                  <a:t>ভার</a:t>
                </a:r>
                <a:endParaRPr lang="en-US" sz="3200" dirty="0"/>
              </a:p>
            </p:txBody>
          </p:sp>
          <p:cxnSp>
            <p:nvCxnSpPr>
              <p:cNvPr id="35" name="Straight Connector 34"/>
              <p:cNvCxnSpPr/>
              <p:nvPr/>
            </p:nvCxnSpPr>
            <p:spPr>
              <a:xfrm>
                <a:off x="6172200" y="1295400"/>
                <a:ext cx="838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7010400" y="1197114"/>
              <a:ext cx="466794" cy="707886"/>
            </a:xfrm>
            <a:prstGeom prst="rect">
              <a:avLst/>
            </a:prstGeom>
            <a:noFill/>
          </p:spPr>
          <p:txBody>
            <a:bodyPr wrap="none" rtlCol="0">
              <a:spAutoFit/>
            </a:bodyPr>
            <a:lstStyle/>
            <a:p>
              <a:r>
                <a:rPr lang="en-US" sz="4000" b="1" dirty="0" smtClean="0">
                  <a:sym typeface="Symbol"/>
                </a:rPr>
                <a:t></a:t>
              </a:r>
              <a:endParaRPr lang="en-US" sz="4000" b="1" dirty="0"/>
            </a:p>
          </p:txBody>
        </p:sp>
        <p:sp>
          <p:nvSpPr>
            <p:cNvPr id="32" name="TextBox 31"/>
            <p:cNvSpPr txBox="1"/>
            <p:nvPr/>
          </p:nvSpPr>
          <p:spPr>
            <a:xfrm>
              <a:off x="5247371" y="1311166"/>
              <a:ext cx="1854995" cy="584775"/>
            </a:xfrm>
            <a:prstGeom prst="rect">
              <a:avLst/>
            </a:prstGeom>
            <a:noFill/>
          </p:spPr>
          <p:txBody>
            <a:bodyPr wrap="none" rtlCol="0">
              <a:spAutoFit/>
            </a:bodyPr>
            <a:lstStyle/>
            <a:p>
              <a:r>
                <a:rPr lang="bn-BD" sz="3200" dirty="0" smtClean="0">
                  <a:latin typeface="NikoshBAN" pitchFamily="2" charset="0"/>
                  <a:cs typeface="NikoshBAN" pitchFamily="2" charset="0"/>
                </a:rPr>
                <a:t>যান্ত্রিক সুবিধা</a:t>
              </a:r>
              <a:endParaRPr lang="en-US" sz="3200" dirty="0">
                <a:latin typeface="NikoshBAN" pitchFamily="2" charset="0"/>
                <a:cs typeface="NikoshBAN"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downRight)">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strips(downRight)">
                                      <p:cBhvr>
                                        <p:cTn id="19" dur="10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par>
                          <p:cTn id="27" fill="hold">
                            <p:stCondLst>
                              <p:cond delay="500"/>
                            </p:stCondLst>
                            <p:childTnLst>
                              <p:par>
                                <p:cTn id="28" presetID="35" presetClass="emph" presetSubtype="0" repeatCount="indefinite" fill="hold" grpId="1" nodeType="afterEffect">
                                  <p:stCondLst>
                                    <p:cond delay="0"/>
                                  </p:stCondLst>
                                  <p:endCondLst>
                                    <p:cond evt="onNext" delay="0">
                                      <p:tgtEl>
                                        <p:sldTgt/>
                                      </p:tgtEl>
                                    </p:cond>
                                  </p:endCondLst>
                                  <p:childTnLst>
                                    <p:anim calcmode="discrete" valueType="str">
                                      <p:cBhvr>
                                        <p:cTn id="29" dur="1000" fill="hold"/>
                                        <p:tgtEl>
                                          <p:spTgt spid="24"/>
                                        </p:tgtEl>
                                        <p:attrNameLst>
                                          <p:attrName>style.visibility</p:attrName>
                                        </p:attrNameLst>
                                      </p:cBhvr>
                                      <p:tavLst>
                                        <p:tav tm="0">
                                          <p:val>
                                            <p:strVal val="hidden"/>
                                          </p:val>
                                        </p:tav>
                                        <p:tav tm="50000">
                                          <p:val>
                                            <p:strVal val="visible"/>
                                          </p:val>
                                        </p:tav>
                                      </p:tavLst>
                                    </p:anim>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xit" presetSubtype="0" fill="hold" nodeType="clickEffect">
                                  <p:stCondLst>
                                    <p:cond delay="0"/>
                                  </p:stCondLst>
                                  <p:childTnLst>
                                    <p:anim calcmode="lin" valueType="num">
                                      <p:cBhvr>
                                        <p:cTn id="40" dur="500"/>
                                        <p:tgtEl>
                                          <p:spTgt spid="22"/>
                                        </p:tgtEl>
                                        <p:attrNameLst>
                                          <p:attrName>ppt_w</p:attrName>
                                        </p:attrNameLst>
                                      </p:cBhvr>
                                      <p:tavLst>
                                        <p:tav tm="0">
                                          <p:val>
                                            <p:strVal val="ppt_w"/>
                                          </p:val>
                                        </p:tav>
                                        <p:tav tm="100000">
                                          <p:val>
                                            <p:fltVal val="0"/>
                                          </p:val>
                                        </p:tav>
                                      </p:tavLst>
                                    </p:anim>
                                    <p:anim calcmode="lin" valueType="num">
                                      <p:cBhvr>
                                        <p:cTn id="41" dur="500"/>
                                        <p:tgtEl>
                                          <p:spTgt spid="22"/>
                                        </p:tgtEl>
                                        <p:attrNameLst>
                                          <p:attrName>ppt_h</p:attrName>
                                        </p:attrNameLst>
                                      </p:cBhvr>
                                      <p:tavLst>
                                        <p:tav tm="0">
                                          <p:val>
                                            <p:strVal val="ppt_h"/>
                                          </p:val>
                                        </p:tav>
                                        <p:tav tm="100000">
                                          <p:val>
                                            <p:fltVal val="0"/>
                                          </p:val>
                                        </p:tav>
                                      </p:tavLst>
                                    </p:anim>
                                    <p:animEffect transition="out" filter="fade">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par>
                                <p:cTn id="44" presetID="53" presetClass="exit" presetSubtype="0" fill="hold" nodeType="withEffect">
                                  <p:stCondLst>
                                    <p:cond delay="0"/>
                                  </p:stCondLst>
                                  <p:childTnLst>
                                    <p:anim calcmode="lin" valueType="num">
                                      <p:cBhvr>
                                        <p:cTn id="45" dur="500"/>
                                        <p:tgtEl>
                                          <p:spTgt spid="23"/>
                                        </p:tgtEl>
                                        <p:attrNameLst>
                                          <p:attrName>ppt_w</p:attrName>
                                        </p:attrNameLst>
                                      </p:cBhvr>
                                      <p:tavLst>
                                        <p:tav tm="0">
                                          <p:val>
                                            <p:strVal val="ppt_w"/>
                                          </p:val>
                                        </p:tav>
                                        <p:tav tm="100000">
                                          <p:val>
                                            <p:fltVal val="0"/>
                                          </p:val>
                                        </p:tav>
                                      </p:tavLst>
                                    </p:anim>
                                    <p:anim calcmode="lin" valueType="num">
                                      <p:cBhvr>
                                        <p:cTn id="46" dur="500"/>
                                        <p:tgtEl>
                                          <p:spTgt spid="23"/>
                                        </p:tgtEl>
                                        <p:attrNameLst>
                                          <p:attrName>ppt_h</p:attrName>
                                        </p:attrNameLst>
                                      </p:cBhvr>
                                      <p:tavLst>
                                        <p:tav tm="0">
                                          <p:val>
                                            <p:strVal val="ppt_h"/>
                                          </p:val>
                                        </p:tav>
                                        <p:tav tm="100000">
                                          <p:val>
                                            <p:fltVal val="0"/>
                                          </p:val>
                                        </p:tav>
                                      </p:tavLst>
                                    </p:anim>
                                    <p:animEffect transition="out" filter="fade">
                                      <p:cBhvr>
                                        <p:cTn id="47" dur="500"/>
                                        <p:tgtEl>
                                          <p:spTgt spid="23"/>
                                        </p:tgtEl>
                                      </p:cBhvr>
                                    </p:animEffect>
                                    <p:set>
                                      <p:cBhvr>
                                        <p:cTn id="48" dur="1" fill="hold">
                                          <p:stCondLst>
                                            <p:cond delay="499"/>
                                          </p:stCondLst>
                                        </p:cTn>
                                        <p:tgtEl>
                                          <p:spTgt spid="23"/>
                                        </p:tgtEl>
                                        <p:attrNameLst>
                                          <p:attrName>style.visibility</p:attrName>
                                        </p:attrNameLst>
                                      </p:cBhvr>
                                      <p:to>
                                        <p:strVal val="hidden"/>
                                      </p:to>
                                    </p:set>
                                  </p:childTnLst>
                                </p:cTn>
                              </p:par>
                              <p:par>
                                <p:cTn id="49" presetID="53" presetClass="exit" presetSubtype="0" fill="hold" grpId="2" nodeType="withEffect">
                                  <p:stCondLst>
                                    <p:cond delay="0"/>
                                  </p:stCondLst>
                                  <p:childTnLst>
                                    <p:anim calcmode="lin" valueType="num">
                                      <p:cBhvr>
                                        <p:cTn id="50" dur="500"/>
                                        <p:tgtEl>
                                          <p:spTgt spid="24"/>
                                        </p:tgtEl>
                                        <p:attrNameLst>
                                          <p:attrName>ppt_w</p:attrName>
                                        </p:attrNameLst>
                                      </p:cBhvr>
                                      <p:tavLst>
                                        <p:tav tm="0">
                                          <p:val>
                                            <p:strVal val="ppt_w"/>
                                          </p:val>
                                        </p:tav>
                                        <p:tav tm="100000">
                                          <p:val>
                                            <p:fltVal val="0"/>
                                          </p:val>
                                        </p:tav>
                                      </p:tavLst>
                                    </p:anim>
                                    <p:anim calcmode="lin" valueType="num">
                                      <p:cBhvr>
                                        <p:cTn id="51" dur="500"/>
                                        <p:tgtEl>
                                          <p:spTgt spid="24"/>
                                        </p:tgtEl>
                                        <p:attrNameLst>
                                          <p:attrName>ppt_h</p:attrName>
                                        </p:attrNameLst>
                                      </p:cBhvr>
                                      <p:tavLst>
                                        <p:tav tm="0">
                                          <p:val>
                                            <p:strVal val="ppt_h"/>
                                          </p:val>
                                        </p:tav>
                                        <p:tav tm="100000">
                                          <p:val>
                                            <p:fltVal val="0"/>
                                          </p:val>
                                        </p:tav>
                                      </p:tavLst>
                                    </p:anim>
                                    <p:animEffect transition="out" filter="fade">
                                      <p:cBhvr>
                                        <p:cTn id="52" dur="500"/>
                                        <p:tgtEl>
                                          <p:spTgt spid="24"/>
                                        </p:tgtEl>
                                      </p:cBhvr>
                                    </p:animEffect>
                                    <p:set>
                                      <p:cBhvr>
                                        <p:cTn id="53" dur="1" fill="hold">
                                          <p:stCondLst>
                                            <p:cond delay="499"/>
                                          </p:stCondLst>
                                        </p:cTn>
                                        <p:tgtEl>
                                          <p:spTgt spid="24"/>
                                        </p:tgtEl>
                                        <p:attrNameLst>
                                          <p:attrName>style.visibility</p:attrName>
                                        </p:attrNameLst>
                                      </p:cBhvr>
                                      <p:to>
                                        <p:strVal val="hidden"/>
                                      </p:to>
                                    </p:set>
                                  </p:childTnLst>
                                </p:cTn>
                              </p:par>
                              <p:par>
                                <p:cTn id="54" presetID="53" presetClass="exit" presetSubtype="0" fill="hold" grpId="1" nodeType="withEffect">
                                  <p:stCondLst>
                                    <p:cond delay="0"/>
                                  </p:stCondLst>
                                  <p:childTnLst>
                                    <p:anim calcmode="lin" valueType="num">
                                      <p:cBhvr>
                                        <p:cTn id="55" dur="500"/>
                                        <p:tgtEl>
                                          <p:spTgt spid="25"/>
                                        </p:tgtEl>
                                        <p:attrNameLst>
                                          <p:attrName>ppt_w</p:attrName>
                                        </p:attrNameLst>
                                      </p:cBhvr>
                                      <p:tavLst>
                                        <p:tav tm="0">
                                          <p:val>
                                            <p:strVal val="ppt_w"/>
                                          </p:val>
                                        </p:tav>
                                        <p:tav tm="100000">
                                          <p:val>
                                            <p:fltVal val="0"/>
                                          </p:val>
                                        </p:tav>
                                      </p:tavLst>
                                    </p:anim>
                                    <p:anim calcmode="lin" valueType="num">
                                      <p:cBhvr>
                                        <p:cTn id="56" dur="500"/>
                                        <p:tgtEl>
                                          <p:spTgt spid="25"/>
                                        </p:tgtEl>
                                        <p:attrNameLst>
                                          <p:attrName>ppt_h</p:attrName>
                                        </p:attrNameLst>
                                      </p:cBhvr>
                                      <p:tavLst>
                                        <p:tav tm="0">
                                          <p:val>
                                            <p:strVal val="ppt_h"/>
                                          </p:val>
                                        </p:tav>
                                        <p:tav tm="100000">
                                          <p:val>
                                            <p:fltVal val="0"/>
                                          </p:val>
                                        </p:tav>
                                      </p:tavLst>
                                    </p:anim>
                                    <p:animEffect transition="out" filter="fade">
                                      <p:cBhvr>
                                        <p:cTn id="57" dur="500"/>
                                        <p:tgtEl>
                                          <p:spTgt spid="25"/>
                                        </p:tgtEl>
                                      </p:cBhvr>
                                    </p:animEffect>
                                    <p:set>
                                      <p:cBhvr>
                                        <p:cTn id="58" dur="1" fill="hold">
                                          <p:stCondLst>
                                            <p:cond delay="499"/>
                                          </p:stCondLst>
                                        </p:cTn>
                                        <p:tgtEl>
                                          <p:spTgt spid="25"/>
                                        </p:tgtEl>
                                        <p:attrNameLst>
                                          <p:attrName>style.visibility</p:attrName>
                                        </p:attrNameLst>
                                      </p:cBhvr>
                                      <p:to>
                                        <p:strVal val="hidden"/>
                                      </p:to>
                                    </p:set>
                                  </p:childTnLst>
                                </p:cTn>
                              </p:par>
                              <p:par>
                                <p:cTn id="59" presetID="53" presetClass="exit" presetSubtype="0" fill="hold" grpId="1" nodeType="withEffect">
                                  <p:stCondLst>
                                    <p:cond delay="0"/>
                                  </p:stCondLst>
                                  <p:childTnLst>
                                    <p:anim calcmode="lin" valueType="num">
                                      <p:cBhvr>
                                        <p:cTn id="60" dur="500"/>
                                        <p:tgtEl>
                                          <p:spTgt spid="26"/>
                                        </p:tgtEl>
                                        <p:attrNameLst>
                                          <p:attrName>ppt_w</p:attrName>
                                        </p:attrNameLst>
                                      </p:cBhvr>
                                      <p:tavLst>
                                        <p:tav tm="0">
                                          <p:val>
                                            <p:strVal val="ppt_w"/>
                                          </p:val>
                                        </p:tav>
                                        <p:tav tm="100000">
                                          <p:val>
                                            <p:fltVal val="0"/>
                                          </p:val>
                                        </p:tav>
                                      </p:tavLst>
                                    </p:anim>
                                    <p:anim calcmode="lin" valueType="num">
                                      <p:cBhvr>
                                        <p:cTn id="61" dur="500"/>
                                        <p:tgtEl>
                                          <p:spTgt spid="26"/>
                                        </p:tgtEl>
                                        <p:attrNameLst>
                                          <p:attrName>ppt_h</p:attrName>
                                        </p:attrNameLst>
                                      </p:cBhvr>
                                      <p:tavLst>
                                        <p:tav tm="0">
                                          <p:val>
                                            <p:strVal val="ppt_h"/>
                                          </p:val>
                                        </p:tav>
                                        <p:tav tm="100000">
                                          <p:val>
                                            <p:fltVal val="0"/>
                                          </p:val>
                                        </p:tav>
                                      </p:tavLst>
                                    </p:anim>
                                    <p:animEffect transition="out" filter="fade">
                                      <p:cBhvr>
                                        <p:cTn id="62" dur="500"/>
                                        <p:tgtEl>
                                          <p:spTgt spid="26"/>
                                        </p:tgtEl>
                                      </p:cBhvr>
                                    </p:animEffect>
                                    <p:set>
                                      <p:cBhvr>
                                        <p:cTn id="63" dur="1" fill="hold">
                                          <p:stCondLst>
                                            <p:cond delay="499"/>
                                          </p:stCondLst>
                                        </p:cTn>
                                        <p:tgtEl>
                                          <p:spTgt spid="26"/>
                                        </p:tgtEl>
                                        <p:attrNameLst>
                                          <p:attrName>style.visibility</p:attrName>
                                        </p:attrNameLst>
                                      </p:cBhvr>
                                      <p:to>
                                        <p:strVal val="hidden"/>
                                      </p:to>
                                    </p:set>
                                  </p:childTnLst>
                                </p:cTn>
                              </p:par>
                            </p:childTnLst>
                          </p:cTn>
                        </p:par>
                        <p:par>
                          <p:cTn id="64" fill="hold">
                            <p:stCondLst>
                              <p:cond delay="500"/>
                            </p:stCondLst>
                            <p:childTnLst>
                              <p:par>
                                <p:cTn id="65" presetID="53" presetClass="entr" presetSubtype="0"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p:cTn id="67" dur="500" fill="hold"/>
                                        <p:tgtEl>
                                          <p:spTgt spid="27"/>
                                        </p:tgtEl>
                                        <p:attrNameLst>
                                          <p:attrName>ppt_w</p:attrName>
                                        </p:attrNameLst>
                                      </p:cBhvr>
                                      <p:tavLst>
                                        <p:tav tm="0">
                                          <p:val>
                                            <p:fltVal val="0"/>
                                          </p:val>
                                        </p:tav>
                                        <p:tav tm="100000">
                                          <p:val>
                                            <p:strVal val="#ppt_w"/>
                                          </p:val>
                                        </p:tav>
                                      </p:tavLst>
                                    </p:anim>
                                    <p:anim calcmode="lin" valueType="num">
                                      <p:cBhvr>
                                        <p:cTn id="68" dur="500" fill="hold"/>
                                        <p:tgtEl>
                                          <p:spTgt spid="27"/>
                                        </p:tgtEl>
                                        <p:attrNameLst>
                                          <p:attrName>ppt_h</p:attrName>
                                        </p:attrNameLst>
                                      </p:cBhvr>
                                      <p:tavLst>
                                        <p:tav tm="0">
                                          <p:val>
                                            <p:fltVal val="0"/>
                                          </p:val>
                                        </p:tav>
                                        <p:tav tm="100000">
                                          <p:val>
                                            <p:strVal val="#ppt_h"/>
                                          </p:val>
                                        </p:tav>
                                      </p:tavLst>
                                    </p:anim>
                                    <p:animEffect transition="in" filter="fade">
                                      <p:cBhvr>
                                        <p:cTn id="6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4" grpId="2"/>
      <p:bldP spid="25" grpId="0"/>
      <p:bldP spid="25" grpId="1"/>
      <p:bldP spid="26" grpId="0"/>
      <p:bldP spid="26"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work book.png"/>
          <p:cNvPicPr>
            <a:picLocks noChangeAspect="1"/>
          </p:cNvPicPr>
          <p:nvPr/>
        </p:nvPicPr>
        <p:blipFill>
          <a:blip r:embed="rId4" cstate="print"/>
          <a:stretch>
            <a:fillRect/>
          </a:stretch>
        </p:blipFill>
        <p:spPr>
          <a:xfrm>
            <a:off x="1371600" y="304800"/>
            <a:ext cx="1752600" cy="718408"/>
          </a:xfrm>
          <a:prstGeom prst="rect">
            <a:avLst/>
          </a:prstGeom>
        </p:spPr>
      </p:pic>
      <p:sp>
        <p:nvSpPr>
          <p:cNvPr id="3" name="TextBox 2"/>
          <p:cNvSpPr txBox="1"/>
          <p:nvPr/>
        </p:nvSpPr>
        <p:spPr>
          <a:xfrm>
            <a:off x="3276600" y="304800"/>
            <a:ext cx="1874231"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3600" dirty="0" smtClean="0">
                <a:solidFill>
                  <a:schemeClr val="tx1"/>
                </a:solidFill>
                <a:latin typeface="NikoshBAN" pitchFamily="2" charset="0"/>
                <a:cs typeface="NikoshBAN" pitchFamily="2" charset="0"/>
              </a:rPr>
              <a:t>দলগত কাজ</a:t>
            </a:r>
            <a:endParaRPr lang="en-US" sz="3600" dirty="0">
              <a:solidFill>
                <a:schemeClr val="tx1"/>
              </a:solidFill>
              <a:latin typeface="NikoshBAN" pitchFamily="2" charset="0"/>
              <a:cs typeface="NikoshBAN" pitchFamily="2" charset="0"/>
            </a:endParaRPr>
          </a:p>
        </p:txBody>
      </p:sp>
      <p:graphicFrame>
        <p:nvGraphicFramePr>
          <p:cNvPr id="6" name="Object 5">
            <a:hlinkClick r:id="" action="ppaction://ole?verb=0"/>
          </p:cNvPr>
          <p:cNvGraphicFramePr>
            <a:graphicFrameLocks noChangeAspect="1"/>
          </p:cNvGraphicFramePr>
          <p:nvPr/>
        </p:nvGraphicFramePr>
        <p:xfrm>
          <a:off x="3657600" y="1219200"/>
          <a:ext cx="2057400" cy="1735932"/>
        </p:xfrm>
        <a:graphic>
          <a:graphicData uri="http://schemas.openxmlformats.org/presentationml/2006/ole">
            <p:oleObj spid="_x0000_s30724" name="Packager Shell Object" showAsIcon="1" r:id="rId5" imgW="914400" imgH="771525" progId="Package">
              <p:embed/>
            </p:oleObj>
          </a:graphicData>
        </a:graphic>
      </p:graphicFrame>
      <p:sp>
        <p:nvSpPr>
          <p:cNvPr id="7" name="TextBox 6"/>
          <p:cNvSpPr txBox="1"/>
          <p:nvPr/>
        </p:nvSpPr>
        <p:spPr>
          <a:xfrm>
            <a:off x="7187786" y="228600"/>
            <a:ext cx="1754006" cy="461665"/>
          </a:xfrm>
          <a:prstGeom prst="rect">
            <a:avLst/>
          </a:prstGeom>
          <a:solidFill>
            <a:schemeClr val="accent2">
              <a:lumMod val="20000"/>
              <a:lumOff val="80000"/>
            </a:schemeClr>
          </a:solidFill>
        </p:spPr>
        <p:txBody>
          <a:bodyPr wrap="none" rtlCol="0">
            <a:spAutoFit/>
          </a:bodyPr>
          <a:lstStyle/>
          <a:p>
            <a:r>
              <a:rPr lang="bn-BD" sz="2400" dirty="0" smtClean="0">
                <a:latin typeface="NikoshBAN" pitchFamily="2" charset="0"/>
                <a:cs typeface="NikoshBAN" pitchFamily="2" charset="0"/>
              </a:rPr>
              <a:t>সময়ঃ ১০ মিনিট</a:t>
            </a:r>
            <a:endParaRPr lang="en-US" sz="2400" dirty="0">
              <a:latin typeface="NikoshBAN" pitchFamily="2" charset="0"/>
              <a:cs typeface="NikoshBAN" pitchFamily="2" charset="0"/>
            </a:endParaRPr>
          </a:p>
        </p:txBody>
      </p:sp>
      <p:sp>
        <p:nvSpPr>
          <p:cNvPr id="8" name="TextBox 7"/>
          <p:cNvSpPr txBox="1"/>
          <p:nvPr/>
        </p:nvSpPr>
        <p:spPr>
          <a:xfrm>
            <a:off x="304800" y="3200400"/>
            <a:ext cx="8537915" cy="954107"/>
          </a:xfrm>
          <a:prstGeom prst="rect">
            <a:avLst/>
          </a:prstGeom>
          <a:solidFill>
            <a:schemeClr val="accent6">
              <a:lumMod val="40000"/>
              <a:lumOff val="60000"/>
            </a:schemeClr>
          </a:solidFill>
        </p:spPr>
        <p:txBody>
          <a:bodyPr wrap="none" rtlCol="0">
            <a:spAutoFit/>
          </a:bodyPr>
          <a:lstStyle/>
          <a:p>
            <a:r>
              <a:rPr lang="bn-BD" sz="2800" dirty="0" smtClean="0">
                <a:latin typeface="NikoshBAN" pitchFamily="2" charset="0"/>
                <a:cs typeface="NikoshBAN" pitchFamily="2" charset="0"/>
              </a:rPr>
              <a:t>ভিডিওটি অনুসরণে প্রত্যেক দল নিচের সারণি ব্যবহার করে তথ্য উপস্থাপন কর</a:t>
            </a:r>
          </a:p>
          <a:p>
            <a:r>
              <a:rPr lang="bn-BD" sz="2800" dirty="0" smtClean="0">
                <a:latin typeface="NikoshBAN" pitchFamily="2" charset="0"/>
                <a:cs typeface="NikoshBAN" pitchFamily="2" charset="0"/>
              </a:rPr>
              <a:t>এবং কোন স্ক্রু ড্রাইভারে যান্ত্রিক সুবিধা বেশি পাওয়া যাবে তা ব্যাখ্যা কর।</a:t>
            </a:r>
            <a:endParaRPr lang="en-US" sz="2800" dirty="0">
              <a:latin typeface="NikoshBAN" pitchFamily="2" charset="0"/>
              <a:cs typeface="NikoshBAN" pitchFamily="2" charset="0"/>
            </a:endParaRPr>
          </a:p>
        </p:txBody>
      </p:sp>
      <p:graphicFrame>
        <p:nvGraphicFramePr>
          <p:cNvPr id="9" name="Table 8"/>
          <p:cNvGraphicFramePr>
            <a:graphicFrameLocks noGrp="1"/>
          </p:cNvGraphicFramePr>
          <p:nvPr/>
        </p:nvGraphicFramePr>
        <p:xfrm>
          <a:off x="533400" y="4495800"/>
          <a:ext cx="7924800" cy="1554480"/>
        </p:xfrm>
        <a:graphic>
          <a:graphicData uri="http://schemas.openxmlformats.org/drawingml/2006/table">
            <a:tbl>
              <a:tblPr firstRow="1" bandRow="1">
                <a:tableStyleId>{16D9F66E-5EB9-4882-86FB-DCBF35E3C3E4}</a:tableStyleId>
              </a:tblPr>
              <a:tblGrid>
                <a:gridCol w="3810000"/>
                <a:gridCol w="41148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800" b="1" dirty="0" smtClean="0">
                          <a:latin typeface="NikoshBAN" pitchFamily="2" charset="0"/>
                          <a:cs typeface="NikoshBAN" pitchFamily="2" charset="0"/>
                        </a:rPr>
                        <a:t>      স্ক্রু</a:t>
                      </a:r>
                      <a:r>
                        <a:rPr lang="bn-BD" sz="2800" b="1" baseline="0" dirty="0" smtClean="0">
                          <a:latin typeface="NikoshBAN" pitchFamily="2" charset="0"/>
                          <a:cs typeface="NikoshBAN" pitchFamily="2" charset="0"/>
                        </a:rPr>
                        <a:t> ড্রাইভারের ধরন</a:t>
                      </a:r>
                      <a:endParaRPr lang="en-US" sz="2800" b="1" dirty="0" smtClean="0">
                        <a:latin typeface="NikoshBAN" pitchFamily="2" charset="0"/>
                        <a:cs typeface="NikoshBAN" pitchFamily="2" charset="0"/>
                      </a:endParaRPr>
                    </a:p>
                  </a:txBody>
                  <a:tcPr/>
                </a:tc>
                <a:tc>
                  <a:txBody>
                    <a:bodyPr/>
                    <a:lstStyle/>
                    <a:p>
                      <a:r>
                        <a:rPr lang="bn-BD" sz="2800" dirty="0" smtClean="0">
                          <a:latin typeface="NikoshBAN" pitchFamily="2" charset="0"/>
                          <a:cs typeface="NikoshBAN" pitchFamily="2" charset="0"/>
                        </a:rPr>
                        <a:t>        যান্ত্রিক সুবিধা</a:t>
                      </a:r>
                      <a:endParaRPr lang="en-US" sz="2800" dirty="0">
                        <a:latin typeface="NikoshBAN" pitchFamily="2" charset="0"/>
                        <a:cs typeface="NikoshBAN" pitchFamily="2"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800" b="0" dirty="0" smtClean="0">
                          <a:latin typeface="NikoshBAN" pitchFamily="2" charset="0"/>
                          <a:cs typeface="NikoshBAN" pitchFamily="2" charset="0"/>
                        </a:rPr>
                        <a:t>   ছোট</a:t>
                      </a:r>
                      <a:r>
                        <a:rPr lang="bn-BD" sz="2800" b="0" baseline="0" dirty="0" smtClean="0">
                          <a:latin typeface="NikoshBAN" pitchFamily="2" charset="0"/>
                          <a:cs typeface="NikoshBAN" pitchFamily="2" charset="0"/>
                        </a:rPr>
                        <a:t> চাকার স্ক্রু ড্রাইভার</a:t>
                      </a:r>
                      <a:endParaRPr lang="bn-BD" sz="2800" b="0" dirty="0" smtClean="0">
                        <a:latin typeface="NikoshBAN" pitchFamily="2" charset="0"/>
                        <a:cs typeface="NikoshBAN" pitchFamily="2" charset="0"/>
                      </a:endParaRPr>
                    </a:p>
                  </a:txBody>
                  <a:tcPr/>
                </a:tc>
                <a:tc>
                  <a:txBody>
                    <a:bodyPr/>
                    <a:lstStyle/>
                    <a:p>
                      <a:endParaRPr lang="en-US" sz="2800" dirty="0">
                        <a:latin typeface="NikoshBAN" pitchFamily="2" charset="0"/>
                        <a:cs typeface="NikoshBAN" pitchFamily="2"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800" b="0" dirty="0" smtClean="0">
                          <a:latin typeface="NikoshBAN" pitchFamily="2" charset="0"/>
                          <a:cs typeface="NikoshBAN" pitchFamily="2" charset="0"/>
                        </a:rPr>
                        <a:t>   বড়</a:t>
                      </a:r>
                      <a:r>
                        <a:rPr lang="bn-BD" sz="2800" b="0" baseline="0" dirty="0" smtClean="0">
                          <a:latin typeface="NikoshBAN" pitchFamily="2" charset="0"/>
                          <a:cs typeface="NikoshBAN" pitchFamily="2" charset="0"/>
                        </a:rPr>
                        <a:t> চাকার স্ক্রু ড্রাইভার</a:t>
                      </a:r>
                      <a:endParaRPr lang="bn-BD" sz="2800" b="0" dirty="0" smtClean="0">
                        <a:latin typeface="NikoshBAN" pitchFamily="2" charset="0"/>
                        <a:cs typeface="NikoshBAN" pitchFamily="2" charset="0"/>
                      </a:endParaRPr>
                    </a:p>
                  </a:txBody>
                  <a:tcPr/>
                </a:tc>
                <a:tc>
                  <a:txBody>
                    <a:bodyPr/>
                    <a:lstStyle/>
                    <a:p>
                      <a:endParaRPr lang="en-US" sz="2800" dirty="0">
                        <a:latin typeface="NikoshBAN" pitchFamily="2" charset="0"/>
                        <a:cs typeface="NikoshBAN" pitchFamily="2" charset="0"/>
                      </a:endParaRPr>
                    </a:p>
                  </a:txBody>
                  <a:tcPr/>
                </a:tc>
              </a:tr>
            </a:tbl>
          </a:graphicData>
        </a:graphic>
      </p:graphicFrame>
      <p:sp>
        <p:nvSpPr>
          <p:cNvPr id="10" name="TextBox 9"/>
          <p:cNvSpPr txBox="1"/>
          <p:nvPr/>
        </p:nvSpPr>
        <p:spPr>
          <a:xfrm>
            <a:off x="450644" y="1155918"/>
            <a:ext cx="3435556" cy="1815882"/>
          </a:xfrm>
          <a:prstGeom prst="rect">
            <a:avLst/>
          </a:prstGeom>
          <a:solidFill>
            <a:schemeClr val="accent6">
              <a:lumMod val="40000"/>
              <a:lumOff val="60000"/>
            </a:schemeClr>
          </a:solidFill>
          <a:ln>
            <a:solidFill>
              <a:schemeClr val="tx1"/>
            </a:solidFill>
          </a:ln>
        </p:spPr>
        <p:txBody>
          <a:bodyPr wrap="none" rtlCol="0">
            <a:spAutoFit/>
          </a:bodyPr>
          <a:lstStyle/>
          <a:p>
            <a:r>
              <a:rPr lang="bn-BD" sz="2800" dirty="0" smtClean="0">
                <a:latin typeface="NikoshBAN" pitchFamily="2" charset="0"/>
                <a:cs typeface="NikoshBAN" pitchFamily="2" charset="0"/>
              </a:rPr>
              <a:t>প্রয়োজনীয় উপকরণঃ </a:t>
            </a:r>
          </a:p>
          <a:p>
            <a:r>
              <a:rPr lang="bn-BD" sz="2800" dirty="0" smtClean="0">
                <a:latin typeface="NikoshBAN" pitchFamily="2" charset="0"/>
                <a:cs typeface="NikoshBAN" pitchFamily="2" charset="0"/>
              </a:rPr>
              <a:t>১। নরম কাঠের টুকরা</a:t>
            </a:r>
          </a:p>
          <a:p>
            <a:r>
              <a:rPr lang="bn-BD" sz="2800" dirty="0" smtClean="0">
                <a:latin typeface="NikoshBAN" pitchFamily="2" charset="0"/>
                <a:cs typeface="NikoshBAN" pitchFamily="2" charset="0"/>
              </a:rPr>
              <a:t>২। কাঠ স্ক্রু</a:t>
            </a:r>
          </a:p>
          <a:p>
            <a:r>
              <a:rPr lang="bn-BD" sz="2800" dirty="0" smtClean="0">
                <a:latin typeface="NikoshBAN" pitchFamily="2" charset="0"/>
                <a:cs typeface="NikoshBAN" pitchFamily="2" charset="0"/>
              </a:rPr>
              <a:t>৩। বিভিন্ন ব্যাসের স্ক্রু ড্রাইভার</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2" presetClass="entr" presetSubtype="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3733800" y="228600"/>
            <a:ext cx="1279517" cy="646331"/>
          </a:xfrm>
          <a:prstGeom prst="rect">
            <a:avLst/>
          </a:prstGeom>
          <a:gradFill>
            <a:gsLst>
              <a:gs pos="0">
                <a:srgbClr val="5E9EFF"/>
              </a:gs>
              <a:gs pos="39999">
                <a:srgbClr val="85C2FF"/>
              </a:gs>
              <a:gs pos="70000">
                <a:srgbClr val="C4D6EB"/>
              </a:gs>
              <a:gs pos="100000">
                <a:srgbClr val="FFEBFA"/>
              </a:gs>
            </a:gsLst>
            <a:lin ang="5400000" scaled="0"/>
          </a:grad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600" dirty="0" smtClean="0">
                <a:solidFill>
                  <a:schemeClr val="tx1"/>
                </a:solidFill>
                <a:latin typeface="NikoshBAN" pitchFamily="2" charset="0"/>
                <a:cs typeface="NikoshBAN" pitchFamily="2" charset="0"/>
              </a:rPr>
              <a:t>মূল্যায়ন</a:t>
            </a:r>
            <a:endParaRPr lang="en-US" sz="3600" dirty="0">
              <a:solidFill>
                <a:schemeClr val="tx1"/>
              </a:solidFill>
              <a:latin typeface="NikoshBAN" pitchFamily="2" charset="0"/>
              <a:cs typeface="NikoshBAN" pitchFamily="2" charset="0"/>
            </a:endParaRPr>
          </a:p>
        </p:txBody>
      </p:sp>
      <p:grpSp>
        <p:nvGrpSpPr>
          <p:cNvPr id="15" name="Group 14"/>
          <p:cNvGrpSpPr/>
          <p:nvPr/>
        </p:nvGrpSpPr>
        <p:grpSpPr>
          <a:xfrm>
            <a:off x="851686" y="1153180"/>
            <a:ext cx="7454114" cy="2961620"/>
            <a:chOff x="838200" y="914400"/>
            <a:chExt cx="7454114" cy="2961620"/>
          </a:xfrm>
        </p:grpSpPr>
        <p:sp>
          <p:nvSpPr>
            <p:cNvPr id="4" name="TextBox 3"/>
            <p:cNvSpPr txBox="1"/>
            <p:nvPr/>
          </p:nvSpPr>
          <p:spPr>
            <a:xfrm>
              <a:off x="838200" y="914400"/>
              <a:ext cx="2074607" cy="584775"/>
            </a:xfrm>
            <a:prstGeom prst="rect">
              <a:avLst/>
            </a:prstGeom>
            <a:noFill/>
          </p:spPr>
          <p:txBody>
            <a:bodyPr wrap="none" rtlCol="0">
              <a:spAutoFit/>
            </a:bodyPr>
            <a:lstStyle/>
            <a:p>
              <a:r>
                <a:rPr lang="bn-BD" sz="3200" dirty="0" smtClean="0">
                  <a:latin typeface="NikoshBAN" pitchFamily="2" charset="0"/>
                  <a:cs typeface="NikoshBAN" pitchFamily="2" charset="0"/>
                </a:rPr>
                <a:t>চাকা-অক্ষদণ্ডে-</a:t>
              </a:r>
              <a:endParaRPr lang="en-US" sz="3200" dirty="0">
                <a:latin typeface="NikoshBAN" pitchFamily="2" charset="0"/>
                <a:cs typeface="NikoshBAN" pitchFamily="2" charset="0"/>
              </a:endParaRPr>
            </a:p>
          </p:txBody>
        </p:sp>
        <p:sp>
          <p:nvSpPr>
            <p:cNvPr id="5" name="TextBox 4"/>
            <p:cNvSpPr txBox="1"/>
            <p:nvPr/>
          </p:nvSpPr>
          <p:spPr>
            <a:xfrm>
              <a:off x="1676400" y="1371600"/>
              <a:ext cx="4147289" cy="584775"/>
            </a:xfrm>
            <a:prstGeom prst="rect">
              <a:avLst/>
            </a:prstGeom>
            <a:noFill/>
          </p:spPr>
          <p:txBody>
            <a:bodyPr wrap="none" rtlCol="0">
              <a:spAutoFit/>
            </a:bodyPr>
            <a:lstStyle/>
            <a:p>
              <a:r>
                <a:rPr lang="bn-BD" sz="3200" dirty="0" smtClean="0">
                  <a:latin typeface="NikoshBAN" pitchFamily="2" charset="0"/>
                  <a:cs typeface="NikoshBAN" pitchFamily="2" charset="0"/>
                </a:rPr>
                <a:t>(</a:t>
              </a:r>
              <a:r>
                <a:rPr lang="en-US" sz="3200" dirty="0" err="1" smtClean="0">
                  <a:latin typeface="NikoshBAN" pitchFamily="2" charset="0"/>
                  <a:cs typeface="NikoshBAN" pitchFamily="2" charset="0"/>
                </a:rPr>
                <a:t>i</a:t>
              </a:r>
              <a:r>
                <a:rPr lang="bn-BD" sz="3200" dirty="0" smtClean="0">
                  <a:latin typeface="NikoshBAN" pitchFamily="2" charset="0"/>
                  <a:cs typeface="NikoshBAN" pitchFamily="2" charset="0"/>
                </a:rPr>
                <a:t>)</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ভারকে অক্ষদণ্ডে ঝুলানো হয়</a:t>
              </a:r>
              <a:endParaRPr lang="en-US" sz="3200" dirty="0">
                <a:latin typeface="NikoshBAN" pitchFamily="2" charset="0"/>
                <a:cs typeface="NikoshBAN" pitchFamily="2" charset="0"/>
              </a:endParaRPr>
            </a:p>
          </p:txBody>
        </p:sp>
        <p:sp>
          <p:nvSpPr>
            <p:cNvPr id="6" name="TextBox 5"/>
            <p:cNvSpPr txBox="1"/>
            <p:nvPr/>
          </p:nvSpPr>
          <p:spPr>
            <a:xfrm>
              <a:off x="1676400" y="1905000"/>
              <a:ext cx="6615914" cy="584775"/>
            </a:xfrm>
            <a:prstGeom prst="rect">
              <a:avLst/>
            </a:prstGeom>
            <a:noFill/>
          </p:spPr>
          <p:txBody>
            <a:bodyPr wrap="none" rtlCol="0">
              <a:spAutoFit/>
            </a:bodyPr>
            <a:lstStyle/>
            <a:p>
              <a:r>
                <a:rPr lang="bn-BD" sz="3200" dirty="0" smtClean="0">
                  <a:latin typeface="NikoshBAN" pitchFamily="2" charset="0"/>
                  <a:cs typeface="NikoshBAN" pitchFamily="2" charset="0"/>
                </a:rPr>
                <a:t>(</a:t>
              </a:r>
              <a:r>
                <a:rPr lang="en-US" sz="3200" dirty="0" smtClean="0">
                  <a:latin typeface="NikoshBAN" pitchFamily="2" charset="0"/>
                  <a:cs typeface="NikoshBAN" pitchFamily="2" charset="0"/>
                </a:rPr>
                <a:t>ii</a:t>
              </a:r>
              <a:r>
                <a:rPr lang="bn-BD" sz="3200" dirty="0" smtClean="0">
                  <a:latin typeface="NikoshBAN" pitchFamily="2" charset="0"/>
                  <a:cs typeface="NikoshBAN" pitchFamily="2" charset="0"/>
                </a:rPr>
                <a:t>)</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অক্ষদণ্ডের ব্যাসার্ধ, চাকার ব্যাসার্ধ অপেক্ষা বেশি</a:t>
              </a:r>
              <a:endParaRPr lang="en-US" sz="3200" dirty="0">
                <a:latin typeface="NikoshBAN" pitchFamily="2" charset="0"/>
                <a:cs typeface="NikoshBAN" pitchFamily="2" charset="0"/>
              </a:endParaRPr>
            </a:p>
          </p:txBody>
        </p:sp>
        <p:sp>
          <p:nvSpPr>
            <p:cNvPr id="7" name="TextBox 6"/>
            <p:cNvSpPr txBox="1"/>
            <p:nvPr/>
          </p:nvSpPr>
          <p:spPr>
            <a:xfrm>
              <a:off x="1676400" y="2362200"/>
              <a:ext cx="5681363" cy="584775"/>
            </a:xfrm>
            <a:prstGeom prst="rect">
              <a:avLst/>
            </a:prstGeom>
            <a:noFill/>
          </p:spPr>
          <p:txBody>
            <a:bodyPr wrap="none" rtlCol="0">
              <a:spAutoFit/>
            </a:bodyPr>
            <a:lstStyle/>
            <a:p>
              <a:r>
                <a:rPr lang="bn-BD" sz="3200" dirty="0" smtClean="0">
                  <a:latin typeface="NikoshBAN" pitchFamily="2" charset="0"/>
                  <a:cs typeface="NikoshBAN" pitchFamily="2" charset="0"/>
                </a:rPr>
                <a:t>(</a:t>
              </a:r>
              <a:r>
                <a:rPr lang="en-US" sz="3200" dirty="0" smtClean="0">
                  <a:latin typeface="NikoshBAN" pitchFamily="2" charset="0"/>
                  <a:cs typeface="NikoshBAN" pitchFamily="2" charset="0"/>
                </a:rPr>
                <a:t>iii</a:t>
              </a:r>
              <a:r>
                <a:rPr lang="bn-BD" sz="3200" dirty="0" smtClean="0">
                  <a:latin typeface="NikoshBAN" pitchFamily="2" charset="0"/>
                  <a:cs typeface="NikoshBAN" pitchFamily="2" charset="0"/>
                </a:rPr>
                <a:t>)</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যান্ত্রিক সুবিধা সবসময় ১ অপেক্ষা বেশি</a:t>
              </a:r>
              <a:endParaRPr lang="en-US" sz="3200" dirty="0">
                <a:latin typeface="NikoshBAN" pitchFamily="2" charset="0"/>
                <a:cs typeface="NikoshBAN" pitchFamily="2" charset="0"/>
              </a:endParaRPr>
            </a:p>
          </p:txBody>
        </p:sp>
        <p:grpSp>
          <p:nvGrpSpPr>
            <p:cNvPr id="14" name="Group 13"/>
            <p:cNvGrpSpPr/>
            <p:nvPr/>
          </p:nvGrpSpPr>
          <p:grpSpPr>
            <a:xfrm>
              <a:off x="838200" y="2895600"/>
              <a:ext cx="7105868" cy="980420"/>
              <a:chOff x="838200" y="3124200"/>
              <a:chExt cx="7105868" cy="980420"/>
            </a:xfrm>
          </p:grpSpPr>
          <p:sp>
            <p:nvSpPr>
              <p:cNvPr id="8" name="TextBox 7"/>
              <p:cNvSpPr txBox="1"/>
              <p:nvPr/>
            </p:nvSpPr>
            <p:spPr>
              <a:xfrm>
                <a:off x="838200" y="3124200"/>
                <a:ext cx="2914580" cy="584775"/>
              </a:xfrm>
              <a:prstGeom prst="rect">
                <a:avLst/>
              </a:prstGeom>
              <a:noFill/>
            </p:spPr>
            <p:txBody>
              <a:bodyPr wrap="none" rtlCol="0">
                <a:spAutoFit/>
              </a:bodyPr>
              <a:lstStyle/>
              <a:p>
                <a:r>
                  <a:rPr lang="bn-BD" sz="3200" dirty="0" smtClean="0">
                    <a:latin typeface="NikoshBAN" pitchFamily="2" charset="0"/>
                    <a:cs typeface="NikoshBAN" pitchFamily="2" charset="0"/>
                  </a:rPr>
                  <a:t>নিচের কোনটি সঠিক?</a:t>
                </a:r>
                <a:endParaRPr lang="en-US" sz="3200" dirty="0">
                  <a:latin typeface="NikoshBAN" pitchFamily="2" charset="0"/>
                  <a:cs typeface="NikoshBAN" pitchFamily="2" charset="0"/>
                </a:endParaRPr>
              </a:p>
            </p:txBody>
          </p:sp>
          <p:grpSp>
            <p:nvGrpSpPr>
              <p:cNvPr id="13" name="Group 12"/>
              <p:cNvGrpSpPr/>
              <p:nvPr/>
            </p:nvGrpSpPr>
            <p:grpSpPr>
              <a:xfrm>
                <a:off x="914400" y="3581400"/>
                <a:ext cx="7029668" cy="523220"/>
                <a:chOff x="914400" y="3886200"/>
                <a:chExt cx="7029668" cy="523220"/>
              </a:xfrm>
            </p:grpSpPr>
            <p:sp>
              <p:nvSpPr>
                <p:cNvPr id="9" name="TextBox 8"/>
                <p:cNvSpPr txBox="1"/>
                <p:nvPr/>
              </p:nvSpPr>
              <p:spPr>
                <a:xfrm>
                  <a:off x="914400" y="3886200"/>
                  <a:ext cx="1401346" cy="523220"/>
                </a:xfrm>
                <a:prstGeom prst="rect">
                  <a:avLst/>
                </a:prstGeom>
                <a:noFill/>
              </p:spPr>
              <p:txBody>
                <a:bodyPr wrap="none" rtlCol="0">
                  <a:spAutoFit/>
                </a:bodyPr>
                <a:lstStyle/>
                <a:p>
                  <a:r>
                    <a:rPr lang="bn-BD" sz="2800" dirty="0" smtClean="0">
                      <a:latin typeface="NikoshBAN" pitchFamily="2" charset="0"/>
                      <a:cs typeface="NikoshBAN" pitchFamily="2" charset="0"/>
                    </a:rPr>
                    <a:t>(ক) </a:t>
                  </a:r>
                  <a:r>
                    <a:rPr lang="en-US" sz="2800" dirty="0" smtClean="0">
                      <a:latin typeface="NikoshBAN" pitchFamily="2" charset="0"/>
                      <a:cs typeface="NikoshBAN" pitchFamily="2" charset="0"/>
                    </a:rPr>
                    <a:t>i , iii</a:t>
                  </a:r>
                  <a:endParaRPr lang="en-US" sz="2800" dirty="0">
                    <a:latin typeface="NikoshBAN" pitchFamily="2" charset="0"/>
                    <a:cs typeface="NikoshBAN" pitchFamily="2" charset="0"/>
                  </a:endParaRPr>
                </a:p>
              </p:txBody>
            </p:sp>
            <p:sp>
              <p:nvSpPr>
                <p:cNvPr id="10" name="TextBox 9"/>
                <p:cNvSpPr txBox="1"/>
                <p:nvPr/>
              </p:nvSpPr>
              <p:spPr>
                <a:xfrm>
                  <a:off x="2791143" y="3886200"/>
                  <a:ext cx="1247457" cy="523220"/>
                </a:xfrm>
                <a:prstGeom prst="rect">
                  <a:avLst/>
                </a:prstGeom>
                <a:noFill/>
              </p:spPr>
              <p:txBody>
                <a:bodyPr wrap="none" rtlCol="0">
                  <a:spAutoFit/>
                </a:bodyPr>
                <a:lstStyle/>
                <a:p>
                  <a:r>
                    <a:rPr lang="bn-BD" sz="2800" dirty="0" smtClean="0">
                      <a:latin typeface="NikoshBAN" pitchFamily="2" charset="0"/>
                      <a:cs typeface="NikoshBAN" pitchFamily="2" charset="0"/>
                    </a:rPr>
                    <a:t>(খ) </a:t>
                  </a:r>
                  <a:r>
                    <a:rPr lang="en-US" sz="2800" dirty="0" err="1" smtClean="0">
                      <a:latin typeface="NikoshBAN" pitchFamily="2" charset="0"/>
                      <a:cs typeface="NikoshBAN" pitchFamily="2" charset="0"/>
                    </a:rPr>
                    <a:t>i</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 </a:t>
                  </a:r>
                  <a:r>
                    <a:rPr lang="en-US" sz="2800" dirty="0" smtClean="0">
                      <a:latin typeface="NikoshBAN" pitchFamily="2" charset="0"/>
                      <a:cs typeface="NikoshBAN" pitchFamily="2" charset="0"/>
                    </a:rPr>
                    <a:t>ii</a:t>
                  </a:r>
                  <a:endParaRPr lang="en-US" sz="2800" dirty="0">
                    <a:latin typeface="NikoshBAN" pitchFamily="2" charset="0"/>
                    <a:cs typeface="NikoshBAN" pitchFamily="2" charset="0"/>
                  </a:endParaRPr>
                </a:p>
              </p:txBody>
            </p:sp>
            <p:sp>
              <p:nvSpPr>
                <p:cNvPr id="11" name="TextBox 10"/>
                <p:cNvSpPr txBox="1"/>
                <p:nvPr/>
              </p:nvSpPr>
              <p:spPr>
                <a:xfrm>
                  <a:off x="4343400" y="3886200"/>
                  <a:ext cx="1834156" cy="523220"/>
                </a:xfrm>
                <a:prstGeom prst="rect">
                  <a:avLst/>
                </a:prstGeom>
                <a:noFill/>
              </p:spPr>
              <p:txBody>
                <a:bodyPr wrap="none" rtlCol="0">
                  <a:spAutoFit/>
                </a:bodyPr>
                <a:lstStyle/>
                <a:p>
                  <a:r>
                    <a:rPr lang="bn-BD" sz="2800" dirty="0" smtClean="0">
                      <a:latin typeface="NikoshBAN" pitchFamily="2" charset="0"/>
                      <a:cs typeface="NikoshBAN" pitchFamily="2" charset="0"/>
                    </a:rPr>
                    <a:t>(গ) </a:t>
                  </a:r>
                  <a:r>
                    <a:rPr lang="en-US" sz="2800" dirty="0" err="1" smtClean="0">
                      <a:latin typeface="NikoshBAN" pitchFamily="2" charset="0"/>
                      <a:cs typeface="NikoshBAN" pitchFamily="2" charset="0"/>
                    </a:rPr>
                    <a:t>i</a:t>
                  </a:r>
                  <a:r>
                    <a:rPr lang="en-US" sz="2800" dirty="0" smtClean="0">
                      <a:latin typeface="NikoshBAN" pitchFamily="2" charset="0"/>
                      <a:cs typeface="NikoshBAN" pitchFamily="2" charset="0"/>
                    </a:rPr>
                    <a:t> , ii, iii </a:t>
                  </a:r>
                  <a:endParaRPr lang="en-US" sz="2800" dirty="0">
                    <a:latin typeface="NikoshBAN" pitchFamily="2" charset="0"/>
                    <a:cs typeface="NikoshBAN" pitchFamily="2" charset="0"/>
                  </a:endParaRPr>
                </a:p>
              </p:txBody>
            </p:sp>
            <p:sp>
              <p:nvSpPr>
                <p:cNvPr id="12" name="TextBox 11"/>
                <p:cNvSpPr txBox="1"/>
                <p:nvPr/>
              </p:nvSpPr>
              <p:spPr>
                <a:xfrm>
                  <a:off x="6477000" y="3886200"/>
                  <a:ext cx="1467068" cy="523220"/>
                </a:xfrm>
                <a:prstGeom prst="rect">
                  <a:avLst/>
                </a:prstGeom>
                <a:noFill/>
              </p:spPr>
              <p:txBody>
                <a:bodyPr wrap="none" rtlCol="0">
                  <a:spAutoFit/>
                </a:bodyPr>
                <a:lstStyle/>
                <a:p>
                  <a:r>
                    <a:rPr lang="bn-BD" sz="2800" dirty="0" smtClean="0">
                      <a:latin typeface="NikoshBAN" pitchFamily="2" charset="0"/>
                      <a:cs typeface="NikoshBAN" pitchFamily="2" charset="0"/>
                    </a:rPr>
                    <a:t>(ঘ) </a:t>
                  </a:r>
                  <a:r>
                    <a:rPr lang="en-US" sz="2800" dirty="0" smtClean="0">
                      <a:latin typeface="NikoshBAN" pitchFamily="2" charset="0"/>
                      <a:cs typeface="NikoshBAN" pitchFamily="2" charset="0"/>
                    </a:rPr>
                    <a:t>ii , iii</a:t>
                  </a:r>
                  <a:endParaRPr lang="en-US" sz="2800" dirty="0">
                    <a:latin typeface="NikoshBAN" pitchFamily="2" charset="0"/>
                    <a:cs typeface="NikoshBAN" pitchFamily="2" charset="0"/>
                  </a:endParaRPr>
                </a:p>
              </p:txBody>
            </p:sp>
          </p:grpSp>
        </p:grpSp>
      </p:grpSp>
      <p:sp>
        <p:nvSpPr>
          <p:cNvPr id="16" name="Freeform 15"/>
          <p:cNvSpPr/>
          <p:nvPr/>
        </p:nvSpPr>
        <p:spPr>
          <a:xfrm>
            <a:off x="6521669" y="3723290"/>
            <a:ext cx="488731" cy="315310"/>
          </a:xfrm>
          <a:custGeom>
            <a:avLst/>
            <a:gdLst>
              <a:gd name="connsiteX0" fmla="*/ 0 w 488731"/>
              <a:gd name="connsiteY0" fmla="*/ 63062 h 315310"/>
              <a:gd name="connsiteX1" fmla="*/ 110359 w 488731"/>
              <a:gd name="connsiteY1" fmla="*/ 315310 h 315310"/>
              <a:gd name="connsiteX2" fmla="*/ 488731 w 488731"/>
              <a:gd name="connsiteY2" fmla="*/ 0 h 315310"/>
            </a:gdLst>
            <a:ahLst/>
            <a:cxnLst>
              <a:cxn ang="0">
                <a:pos x="connsiteX0" y="connsiteY0"/>
              </a:cxn>
              <a:cxn ang="0">
                <a:pos x="connsiteX1" y="connsiteY1"/>
              </a:cxn>
              <a:cxn ang="0">
                <a:pos x="connsiteX2" y="connsiteY2"/>
              </a:cxn>
            </a:cxnLst>
            <a:rect l="l" t="t" r="r" b="b"/>
            <a:pathLst>
              <a:path w="488731" h="315310">
                <a:moveTo>
                  <a:pt x="0" y="63062"/>
                </a:moveTo>
                <a:lnTo>
                  <a:pt x="110359" y="315310"/>
                </a:lnTo>
                <a:lnTo>
                  <a:pt x="488731"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strips(upRigh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 name="Group 15"/>
          <p:cNvGrpSpPr/>
          <p:nvPr/>
        </p:nvGrpSpPr>
        <p:grpSpPr>
          <a:xfrm>
            <a:off x="685800" y="990600"/>
            <a:ext cx="7095162" cy="1270575"/>
            <a:chOff x="685800" y="990600"/>
            <a:chExt cx="7095162" cy="1270575"/>
          </a:xfrm>
        </p:grpSpPr>
        <p:sp>
          <p:nvSpPr>
            <p:cNvPr id="4" name="TextBox 3"/>
            <p:cNvSpPr txBox="1"/>
            <p:nvPr/>
          </p:nvSpPr>
          <p:spPr>
            <a:xfrm>
              <a:off x="685800" y="990600"/>
              <a:ext cx="6405921" cy="584775"/>
            </a:xfrm>
            <a:prstGeom prst="rect">
              <a:avLst/>
            </a:prstGeom>
            <a:noFill/>
          </p:spPr>
          <p:txBody>
            <a:bodyPr wrap="none" rtlCol="0">
              <a:spAutoFit/>
            </a:bodyPr>
            <a:lstStyle/>
            <a:p>
              <a:r>
                <a:rPr lang="bn-BD" sz="3200" dirty="0" smtClean="0">
                  <a:latin typeface="NikoshBAN" pitchFamily="2" charset="0"/>
                  <a:cs typeface="NikoshBAN" pitchFamily="2" charset="0"/>
                </a:rPr>
                <a:t>চাকা-অক্ষদণ্ডে</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কোন সরল যন্ত্রের নীতি মেনে চলে?</a:t>
              </a:r>
              <a:endParaRPr lang="en-US" sz="3200" dirty="0">
                <a:latin typeface="NikoshBAN" pitchFamily="2" charset="0"/>
                <a:cs typeface="NikoshBAN" pitchFamily="2" charset="0"/>
              </a:endParaRPr>
            </a:p>
          </p:txBody>
        </p:sp>
        <p:grpSp>
          <p:nvGrpSpPr>
            <p:cNvPr id="15" name="Group 12"/>
            <p:cNvGrpSpPr/>
            <p:nvPr/>
          </p:nvGrpSpPr>
          <p:grpSpPr>
            <a:xfrm>
              <a:off x="685800" y="1676400"/>
              <a:ext cx="7095162" cy="584775"/>
              <a:chOff x="914400" y="3886200"/>
              <a:chExt cx="7095162" cy="584775"/>
            </a:xfrm>
          </p:grpSpPr>
          <p:sp>
            <p:nvSpPr>
              <p:cNvPr id="9" name="TextBox 8"/>
              <p:cNvSpPr txBox="1"/>
              <p:nvPr/>
            </p:nvSpPr>
            <p:spPr>
              <a:xfrm>
                <a:off x="914400" y="3886200"/>
                <a:ext cx="1774845" cy="584775"/>
              </a:xfrm>
              <a:prstGeom prst="rect">
                <a:avLst/>
              </a:prstGeom>
              <a:noFill/>
            </p:spPr>
            <p:txBody>
              <a:bodyPr wrap="none" rtlCol="0">
                <a:spAutoFit/>
              </a:bodyPr>
              <a:lstStyle/>
              <a:p>
                <a:r>
                  <a:rPr lang="bn-BD" sz="3200" dirty="0" smtClean="0">
                    <a:latin typeface="NikoshBAN" pitchFamily="2" charset="0"/>
                    <a:cs typeface="NikoshBAN" pitchFamily="2" charset="0"/>
                  </a:rPr>
                  <a:t>(ক) কপিকল</a:t>
                </a:r>
                <a:endParaRPr lang="en-US" sz="3200" dirty="0">
                  <a:latin typeface="NikoshBAN" pitchFamily="2" charset="0"/>
                  <a:cs typeface="NikoshBAN" pitchFamily="2" charset="0"/>
                </a:endParaRPr>
              </a:p>
            </p:txBody>
          </p:sp>
          <p:sp>
            <p:nvSpPr>
              <p:cNvPr id="10" name="TextBox 9"/>
              <p:cNvSpPr txBox="1"/>
              <p:nvPr/>
            </p:nvSpPr>
            <p:spPr>
              <a:xfrm>
                <a:off x="2791143" y="3886200"/>
                <a:ext cx="1516762" cy="584775"/>
              </a:xfrm>
              <a:prstGeom prst="rect">
                <a:avLst/>
              </a:prstGeom>
              <a:noFill/>
            </p:spPr>
            <p:txBody>
              <a:bodyPr wrap="none" rtlCol="0">
                <a:spAutoFit/>
              </a:bodyPr>
              <a:lstStyle/>
              <a:p>
                <a:r>
                  <a:rPr lang="bn-BD" sz="3200" dirty="0" smtClean="0">
                    <a:latin typeface="NikoshBAN" pitchFamily="2" charset="0"/>
                    <a:cs typeface="NikoshBAN" pitchFamily="2" charset="0"/>
                  </a:rPr>
                  <a:t>(খ) লিভার</a:t>
                </a:r>
                <a:endParaRPr lang="en-US" sz="3200" dirty="0">
                  <a:latin typeface="NikoshBAN" pitchFamily="2" charset="0"/>
                  <a:cs typeface="NikoshBAN" pitchFamily="2" charset="0"/>
                </a:endParaRPr>
              </a:p>
            </p:txBody>
          </p:sp>
          <p:sp>
            <p:nvSpPr>
              <p:cNvPr id="11" name="TextBox 10"/>
              <p:cNvSpPr txBox="1"/>
              <p:nvPr/>
            </p:nvSpPr>
            <p:spPr>
              <a:xfrm>
                <a:off x="4609351" y="3886200"/>
                <a:ext cx="1152880" cy="584775"/>
              </a:xfrm>
              <a:prstGeom prst="rect">
                <a:avLst/>
              </a:prstGeom>
              <a:noFill/>
            </p:spPr>
            <p:txBody>
              <a:bodyPr wrap="none" rtlCol="0">
                <a:spAutoFit/>
              </a:bodyPr>
              <a:lstStyle/>
              <a:p>
                <a:r>
                  <a:rPr lang="bn-BD" sz="3200" dirty="0" smtClean="0">
                    <a:latin typeface="NikoshBAN" pitchFamily="2" charset="0"/>
                    <a:cs typeface="NikoshBAN" pitchFamily="2" charset="0"/>
                  </a:rPr>
                  <a:t>(গ)  স্ক্রু</a:t>
                </a:r>
                <a:endParaRPr lang="en-US" sz="3200" dirty="0">
                  <a:latin typeface="NikoshBAN" pitchFamily="2" charset="0"/>
                  <a:cs typeface="NikoshBAN" pitchFamily="2" charset="0"/>
                </a:endParaRPr>
              </a:p>
            </p:txBody>
          </p:sp>
          <p:sp>
            <p:nvSpPr>
              <p:cNvPr id="12" name="TextBox 11"/>
              <p:cNvSpPr txBox="1"/>
              <p:nvPr/>
            </p:nvSpPr>
            <p:spPr>
              <a:xfrm>
                <a:off x="6172200" y="3886200"/>
                <a:ext cx="1837362" cy="584775"/>
              </a:xfrm>
              <a:prstGeom prst="rect">
                <a:avLst/>
              </a:prstGeom>
              <a:noFill/>
            </p:spPr>
            <p:txBody>
              <a:bodyPr wrap="none" rtlCol="0">
                <a:spAutoFit/>
              </a:bodyPr>
              <a:lstStyle/>
              <a:p>
                <a:r>
                  <a:rPr lang="bn-BD" sz="3200" dirty="0" smtClean="0">
                    <a:latin typeface="NikoshBAN" pitchFamily="2" charset="0"/>
                    <a:cs typeface="NikoshBAN" pitchFamily="2" charset="0"/>
                  </a:rPr>
                  <a:t>(ঘ) জ্যাক স্ক্রু</a:t>
                </a:r>
                <a:endParaRPr lang="en-US" sz="3200" dirty="0">
                  <a:latin typeface="NikoshBAN" pitchFamily="2" charset="0"/>
                  <a:cs typeface="NikoshBAN" pitchFamily="2" charset="0"/>
                </a:endParaRPr>
              </a:p>
            </p:txBody>
          </p:sp>
        </p:grpSp>
      </p:grpSp>
      <p:sp>
        <p:nvSpPr>
          <p:cNvPr id="17" name="Freeform 16"/>
          <p:cNvSpPr/>
          <p:nvPr/>
        </p:nvSpPr>
        <p:spPr>
          <a:xfrm>
            <a:off x="2590800" y="1752600"/>
            <a:ext cx="488731" cy="315310"/>
          </a:xfrm>
          <a:custGeom>
            <a:avLst/>
            <a:gdLst>
              <a:gd name="connsiteX0" fmla="*/ 0 w 488731"/>
              <a:gd name="connsiteY0" fmla="*/ 63062 h 315310"/>
              <a:gd name="connsiteX1" fmla="*/ 110359 w 488731"/>
              <a:gd name="connsiteY1" fmla="*/ 315310 h 315310"/>
              <a:gd name="connsiteX2" fmla="*/ 488731 w 488731"/>
              <a:gd name="connsiteY2" fmla="*/ 0 h 315310"/>
            </a:gdLst>
            <a:ahLst/>
            <a:cxnLst>
              <a:cxn ang="0">
                <a:pos x="connsiteX0" y="connsiteY0"/>
              </a:cxn>
              <a:cxn ang="0">
                <a:pos x="connsiteX1" y="connsiteY1"/>
              </a:cxn>
              <a:cxn ang="0">
                <a:pos x="connsiteX2" y="connsiteY2"/>
              </a:cxn>
            </a:cxnLst>
            <a:rect l="l" t="t" r="r" b="b"/>
            <a:pathLst>
              <a:path w="488731" h="315310">
                <a:moveTo>
                  <a:pt x="0" y="63062"/>
                </a:moveTo>
                <a:lnTo>
                  <a:pt x="110359" y="315310"/>
                </a:lnTo>
                <a:lnTo>
                  <a:pt x="488731"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grpSp>
        <p:nvGrpSpPr>
          <p:cNvPr id="18" name="Group 17"/>
          <p:cNvGrpSpPr/>
          <p:nvPr/>
        </p:nvGrpSpPr>
        <p:grpSpPr>
          <a:xfrm>
            <a:off x="838200" y="2981980"/>
            <a:ext cx="7069564" cy="1573139"/>
            <a:chOff x="685800" y="990600"/>
            <a:chExt cx="7069564" cy="1091561"/>
          </a:xfrm>
        </p:grpSpPr>
        <p:sp>
          <p:nvSpPr>
            <p:cNvPr id="19" name="TextBox 18"/>
            <p:cNvSpPr txBox="1"/>
            <p:nvPr/>
          </p:nvSpPr>
          <p:spPr>
            <a:xfrm>
              <a:off x="685800" y="990600"/>
              <a:ext cx="7069564" cy="747454"/>
            </a:xfrm>
            <a:prstGeom prst="rect">
              <a:avLst/>
            </a:prstGeom>
            <a:noFill/>
          </p:spPr>
          <p:txBody>
            <a:bodyPr wrap="none" rtlCol="0">
              <a:spAutoFit/>
            </a:bodyPr>
            <a:lstStyle/>
            <a:p>
              <a:r>
                <a:rPr lang="bn-BD" sz="3200" dirty="0" smtClean="0">
                  <a:latin typeface="NikoshBAN" pitchFamily="2" charset="0"/>
                  <a:cs typeface="NikoshBAN" pitchFamily="2" charset="0"/>
                </a:rPr>
                <a:t>চাকার ব্যাস ২০ সে</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মি</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এবং অক্ষদণ্ডের</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ব্যাসার্ধ ২ সে</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মি</a:t>
              </a:r>
              <a:r>
                <a:rPr lang="en-US" sz="3200" dirty="0" smtClean="0">
                  <a:latin typeface="NikoshBAN" pitchFamily="2" charset="0"/>
                  <a:cs typeface="NikoshBAN" pitchFamily="2" charset="0"/>
                </a:rPr>
                <a:t>.</a:t>
              </a:r>
              <a:endParaRPr lang="bn-BD" sz="3200" dirty="0" smtClean="0">
                <a:latin typeface="NikoshBAN" pitchFamily="2" charset="0"/>
                <a:cs typeface="NikoshBAN" pitchFamily="2" charset="0"/>
              </a:endParaRPr>
            </a:p>
            <a:p>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হলে যান্ত্রিক সুবিধা কত?</a:t>
              </a:r>
              <a:endParaRPr lang="en-US" sz="3200" dirty="0">
                <a:latin typeface="NikoshBAN" pitchFamily="2" charset="0"/>
                <a:cs typeface="NikoshBAN" pitchFamily="2" charset="0"/>
              </a:endParaRPr>
            </a:p>
          </p:txBody>
        </p:sp>
        <p:grpSp>
          <p:nvGrpSpPr>
            <p:cNvPr id="20" name="Group 12"/>
            <p:cNvGrpSpPr/>
            <p:nvPr/>
          </p:nvGrpSpPr>
          <p:grpSpPr>
            <a:xfrm>
              <a:off x="685800" y="1676400"/>
              <a:ext cx="6312897" cy="405761"/>
              <a:chOff x="914400" y="3886200"/>
              <a:chExt cx="6312897" cy="405761"/>
            </a:xfrm>
          </p:grpSpPr>
          <p:sp>
            <p:nvSpPr>
              <p:cNvPr id="21" name="TextBox 20"/>
              <p:cNvSpPr txBox="1"/>
              <p:nvPr/>
            </p:nvSpPr>
            <p:spPr>
              <a:xfrm>
                <a:off x="914400" y="3886200"/>
                <a:ext cx="982961" cy="405760"/>
              </a:xfrm>
              <a:prstGeom prst="rect">
                <a:avLst/>
              </a:prstGeom>
              <a:noFill/>
            </p:spPr>
            <p:txBody>
              <a:bodyPr wrap="none" rtlCol="0">
                <a:spAutoFit/>
              </a:bodyPr>
              <a:lstStyle/>
              <a:p>
                <a:r>
                  <a:rPr lang="bn-BD" sz="3200" dirty="0" smtClean="0">
                    <a:latin typeface="NikoshBAN" pitchFamily="2" charset="0"/>
                    <a:cs typeface="NikoshBAN" pitchFamily="2" charset="0"/>
                  </a:rPr>
                  <a:t>(ক) ৩</a:t>
                </a:r>
                <a:endParaRPr lang="en-US" sz="3200" dirty="0">
                  <a:latin typeface="NikoshBAN" pitchFamily="2" charset="0"/>
                  <a:cs typeface="NikoshBAN" pitchFamily="2" charset="0"/>
                </a:endParaRPr>
              </a:p>
            </p:txBody>
          </p:sp>
          <p:sp>
            <p:nvSpPr>
              <p:cNvPr id="22" name="TextBox 21"/>
              <p:cNvSpPr txBox="1"/>
              <p:nvPr/>
            </p:nvSpPr>
            <p:spPr>
              <a:xfrm>
                <a:off x="2791143" y="3886201"/>
                <a:ext cx="885179" cy="405760"/>
              </a:xfrm>
              <a:prstGeom prst="rect">
                <a:avLst/>
              </a:prstGeom>
              <a:noFill/>
            </p:spPr>
            <p:txBody>
              <a:bodyPr wrap="none" rtlCol="0">
                <a:spAutoFit/>
              </a:bodyPr>
              <a:lstStyle/>
              <a:p>
                <a:r>
                  <a:rPr lang="bn-BD" sz="3200" dirty="0" smtClean="0">
                    <a:latin typeface="NikoshBAN" pitchFamily="2" charset="0"/>
                    <a:cs typeface="NikoshBAN" pitchFamily="2" charset="0"/>
                  </a:rPr>
                  <a:t>(খ) ৪</a:t>
                </a:r>
                <a:endParaRPr lang="en-US" sz="3200" dirty="0">
                  <a:latin typeface="NikoshBAN" pitchFamily="2" charset="0"/>
                  <a:cs typeface="NikoshBAN" pitchFamily="2" charset="0"/>
                </a:endParaRPr>
              </a:p>
            </p:txBody>
          </p:sp>
          <p:sp>
            <p:nvSpPr>
              <p:cNvPr id="23" name="TextBox 22"/>
              <p:cNvSpPr txBox="1"/>
              <p:nvPr/>
            </p:nvSpPr>
            <p:spPr>
              <a:xfrm>
                <a:off x="4609351" y="3886201"/>
                <a:ext cx="997389" cy="405760"/>
              </a:xfrm>
              <a:prstGeom prst="rect">
                <a:avLst/>
              </a:prstGeom>
              <a:noFill/>
            </p:spPr>
            <p:txBody>
              <a:bodyPr wrap="none" rtlCol="0">
                <a:spAutoFit/>
              </a:bodyPr>
              <a:lstStyle/>
              <a:p>
                <a:r>
                  <a:rPr lang="bn-BD" sz="3200" dirty="0" smtClean="0">
                    <a:latin typeface="NikoshBAN" pitchFamily="2" charset="0"/>
                    <a:cs typeface="NikoshBAN" pitchFamily="2" charset="0"/>
                  </a:rPr>
                  <a:t>(গ)  ৫</a:t>
                </a:r>
                <a:endParaRPr lang="en-US" sz="3200" dirty="0">
                  <a:latin typeface="NikoshBAN" pitchFamily="2" charset="0"/>
                  <a:cs typeface="NikoshBAN" pitchFamily="2" charset="0"/>
                </a:endParaRPr>
              </a:p>
            </p:txBody>
          </p:sp>
          <p:sp>
            <p:nvSpPr>
              <p:cNvPr id="24" name="TextBox 23"/>
              <p:cNvSpPr txBox="1"/>
              <p:nvPr/>
            </p:nvSpPr>
            <p:spPr>
              <a:xfrm>
                <a:off x="6172200" y="3886201"/>
                <a:ext cx="1055097" cy="405760"/>
              </a:xfrm>
              <a:prstGeom prst="rect">
                <a:avLst/>
              </a:prstGeom>
              <a:noFill/>
            </p:spPr>
            <p:txBody>
              <a:bodyPr wrap="none" rtlCol="0">
                <a:spAutoFit/>
              </a:bodyPr>
              <a:lstStyle/>
              <a:p>
                <a:r>
                  <a:rPr lang="bn-BD" sz="3200" dirty="0" smtClean="0">
                    <a:latin typeface="NikoshBAN" pitchFamily="2" charset="0"/>
                    <a:cs typeface="NikoshBAN" pitchFamily="2" charset="0"/>
                  </a:rPr>
                  <a:t>(ঘ) ১০</a:t>
                </a:r>
                <a:endParaRPr lang="en-US" sz="3200" dirty="0">
                  <a:latin typeface="NikoshBAN" pitchFamily="2" charset="0"/>
                  <a:cs typeface="NikoshBAN" pitchFamily="2" charset="0"/>
                </a:endParaRPr>
              </a:p>
            </p:txBody>
          </p:sp>
        </p:grpSp>
      </p:grpSp>
      <p:sp>
        <p:nvSpPr>
          <p:cNvPr id="25" name="Freeform 24"/>
          <p:cNvSpPr/>
          <p:nvPr/>
        </p:nvSpPr>
        <p:spPr>
          <a:xfrm>
            <a:off x="4616669" y="4104290"/>
            <a:ext cx="488731" cy="315310"/>
          </a:xfrm>
          <a:custGeom>
            <a:avLst/>
            <a:gdLst>
              <a:gd name="connsiteX0" fmla="*/ 0 w 488731"/>
              <a:gd name="connsiteY0" fmla="*/ 63062 h 315310"/>
              <a:gd name="connsiteX1" fmla="*/ 110359 w 488731"/>
              <a:gd name="connsiteY1" fmla="*/ 315310 h 315310"/>
              <a:gd name="connsiteX2" fmla="*/ 488731 w 488731"/>
              <a:gd name="connsiteY2" fmla="*/ 0 h 315310"/>
            </a:gdLst>
            <a:ahLst/>
            <a:cxnLst>
              <a:cxn ang="0">
                <a:pos x="connsiteX0" y="connsiteY0"/>
              </a:cxn>
              <a:cxn ang="0">
                <a:pos x="connsiteX1" y="connsiteY1"/>
              </a:cxn>
              <a:cxn ang="0">
                <a:pos x="connsiteX2" y="connsiteY2"/>
              </a:cxn>
            </a:cxnLst>
            <a:rect l="l" t="t" r="r" b="b"/>
            <a:pathLst>
              <a:path w="488731" h="315310">
                <a:moveTo>
                  <a:pt x="0" y="63062"/>
                </a:moveTo>
                <a:lnTo>
                  <a:pt x="110359" y="315310"/>
                </a:lnTo>
                <a:lnTo>
                  <a:pt x="488731"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trips(upRigh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strips(upRight)">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3429000" y="533400"/>
            <a:ext cx="1991251" cy="707886"/>
          </a:xfrm>
          <a:prstGeom prst="rect">
            <a:avLst/>
          </a:prstGeom>
          <a:gradFill>
            <a:gsLst>
              <a:gs pos="0">
                <a:srgbClr val="03D4A8"/>
              </a:gs>
              <a:gs pos="25000">
                <a:srgbClr val="21D6E0"/>
              </a:gs>
              <a:gs pos="75000">
                <a:srgbClr val="0087E6"/>
              </a:gs>
              <a:gs pos="100000">
                <a:srgbClr val="005CBF"/>
              </a:gs>
            </a:gsLst>
            <a:lin ang="5400000" scaled="0"/>
          </a:grad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4000" dirty="0" smtClean="0">
                <a:solidFill>
                  <a:schemeClr val="tx1"/>
                </a:solidFill>
                <a:latin typeface="NikoshBAN" pitchFamily="2" charset="0"/>
                <a:cs typeface="NikoshBAN" pitchFamily="2" charset="0"/>
              </a:rPr>
              <a:t>বাড়ির কাজ</a:t>
            </a:r>
            <a:endParaRPr lang="en-US" sz="4000" dirty="0">
              <a:solidFill>
                <a:schemeClr val="tx1"/>
              </a:solidFill>
              <a:latin typeface="NikoshBAN" pitchFamily="2" charset="0"/>
              <a:cs typeface="NikoshBAN" pitchFamily="2" charset="0"/>
            </a:endParaRPr>
          </a:p>
        </p:txBody>
      </p:sp>
      <p:sp>
        <p:nvSpPr>
          <p:cNvPr id="4" name="TextBox 3"/>
          <p:cNvSpPr txBox="1"/>
          <p:nvPr/>
        </p:nvSpPr>
        <p:spPr>
          <a:xfrm>
            <a:off x="838200" y="4572000"/>
            <a:ext cx="7162538" cy="584775"/>
          </a:xfrm>
          <a:prstGeom prst="rect">
            <a:avLst/>
          </a:prstGeom>
          <a:solidFill>
            <a:schemeClr val="accent6">
              <a:lumMod val="60000"/>
              <a:lumOff val="40000"/>
            </a:schemeClr>
          </a:solidFill>
        </p:spPr>
        <p:txBody>
          <a:bodyPr wrap="none" rtlCol="0">
            <a:spAutoFit/>
          </a:bodyPr>
          <a:lstStyle/>
          <a:p>
            <a:r>
              <a:rPr lang="bn-BD" sz="3200" dirty="0" smtClean="0">
                <a:latin typeface="NikoshBAN" pitchFamily="2" charset="0"/>
                <a:cs typeface="NikoshBAN" pitchFamily="2" charset="0"/>
              </a:rPr>
              <a:t>“চিত্রের যন্ত্রটি লিভারের ভিন্নরূপ” – যুক্তি সহ ব্যাখ্যা কর।</a:t>
            </a:r>
            <a:endParaRPr lang="en-US" sz="3200" dirty="0">
              <a:latin typeface="NikoshBAN" pitchFamily="2" charset="0"/>
              <a:cs typeface="NikoshBAN" pitchFamily="2" charset="0"/>
            </a:endParaRPr>
          </a:p>
        </p:txBody>
      </p:sp>
      <p:pic>
        <p:nvPicPr>
          <p:cNvPr id="5" name="Picture 4" descr="Wheel_Axle.jpg"/>
          <p:cNvPicPr>
            <a:picLocks noChangeAspect="1"/>
          </p:cNvPicPr>
          <p:nvPr/>
        </p:nvPicPr>
        <p:blipFill>
          <a:blip r:embed="rId3" cstate="print"/>
          <a:srcRect t="15616" b="31089"/>
          <a:stretch>
            <a:fillRect/>
          </a:stretch>
        </p:blipFill>
        <p:spPr>
          <a:xfrm>
            <a:off x="2514600" y="1447800"/>
            <a:ext cx="3505200" cy="263954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685800" y="1563469"/>
            <a:ext cx="2813591" cy="646331"/>
          </a:xfrm>
          <a:prstGeom prst="rect">
            <a:avLst/>
          </a:prstGeom>
          <a:solidFill>
            <a:schemeClr val="accent2">
              <a:lumMod val="60000"/>
              <a:lumOff val="40000"/>
            </a:schemeClr>
          </a:solidFill>
        </p:spPr>
        <p:txBody>
          <a:bodyPr wrap="none" rtlCol="0">
            <a:spAutoFit/>
          </a:bodyPr>
          <a:lstStyle/>
          <a:p>
            <a:r>
              <a:rPr lang="bn-BD" sz="3600" dirty="0" smtClean="0">
                <a:latin typeface="NikoshBAN" pitchFamily="2" charset="0"/>
                <a:cs typeface="NikoshBAN" pitchFamily="2" charset="0"/>
              </a:rPr>
              <a:t>আশা করি তোমরা,</a:t>
            </a:r>
            <a:endParaRPr lang="en-US" sz="3600" dirty="0">
              <a:latin typeface="NikoshBAN" pitchFamily="2" charset="0"/>
              <a:cs typeface="NikoshBAN" pitchFamily="2" charset="0"/>
            </a:endParaRPr>
          </a:p>
        </p:txBody>
      </p:sp>
      <p:sp>
        <p:nvSpPr>
          <p:cNvPr id="12" name="TextBox 11"/>
          <p:cNvSpPr txBox="1"/>
          <p:nvPr/>
        </p:nvSpPr>
        <p:spPr>
          <a:xfrm>
            <a:off x="685800" y="2823627"/>
            <a:ext cx="4541628" cy="553998"/>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spAutoFit/>
          </a:bodyPr>
          <a:lstStyle/>
          <a:p>
            <a:pPr>
              <a:buFont typeface="Wingdings" pitchFamily="2" charset="2"/>
              <a:buChar char="Ø"/>
            </a:pPr>
            <a:r>
              <a:rPr lang="bn-BD" sz="3000" dirty="0" smtClean="0">
                <a:latin typeface="NikoshBAN" pitchFamily="2" charset="0"/>
                <a:cs typeface="NikoshBAN" pitchFamily="2" charset="0"/>
              </a:rPr>
              <a:t> চাকা-অক্ষদণ্ড বর্ণনা করতে </a:t>
            </a:r>
            <a:r>
              <a:rPr lang="en-US" sz="3000" dirty="0" err="1" smtClean="0">
                <a:latin typeface="NikoshBAN" pitchFamily="2" charset="0"/>
                <a:cs typeface="NikoshBAN" pitchFamily="2" charset="0"/>
              </a:rPr>
              <a:t>পারবে</a:t>
            </a:r>
            <a:endParaRPr lang="en-US" sz="3000" dirty="0">
              <a:latin typeface="NikoshBAN" pitchFamily="2" charset="0"/>
              <a:cs typeface="NikoshBAN" pitchFamily="2" charset="0"/>
            </a:endParaRPr>
          </a:p>
        </p:txBody>
      </p:sp>
      <p:sp>
        <p:nvSpPr>
          <p:cNvPr id="13" name="TextBox 12"/>
          <p:cNvSpPr txBox="1"/>
          <p:nvPr/>
        </p:nvSpPr>
        <p:spPr>
          <a:xfrm>
            <a:off x="685800" y="4229477"/>
            <a:ext cx="7045747" cy="55399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buFont typeface="Wingdings" pitchFamily="2" charset="2"/>
              <a:buChar char="Ø"/>
            </a:pPr>
            <a:r>
              <a:rPr lang="bn-BD" sz="3000" dirty="0" smtClean="0">
                <a:latin typeface="NikoshBAN" pitchFamily="2" charset="0"/>
                <a:cs typeface="NikoshBAN" pitchFamily="2" charset="0"/>
              </a:rPr>
              <a:t> চাকা-অক্ষদণ্ডের যান্ত্রিক সুবিধা ব্যাখ্যা করতে </a:t>
            </a:r>
            <a:r>
              <a:rPr lang="en-US" sz="3000" dirty="0" err="1" smtClean="0">
                <a:latin typeface="NikoshBAN" pitchFamily="2" charset="0"/>
                <a:cs typeface="NikoshBAN" pitchFamily="2" charset="0"/>
              </a:rPr>
              <a:t>পারবে</a:t>
            </a:r>
            <a:endParaRPr lang="en-US" sz="3000" dirty="0">
              <a:latin typeface="NikoshBAN" pitchFamily="2" charset="0"/>
              <a:cs typeface="NikoshBAN" pitchFamily="2" charset="0"/>
            </a:endParaRPr>
          </a:p>
        </p:txBody>
      </p:sp>
      <p:sp>
        <p:nvSpPr>
          <p:cNvPr id="14" name="TextBox 13"/>
          <p:cNvSpPr txBox="1"/>
          <p:nvPr/>
        </p:nvSpPr>
        <p:spPr>
          <a:xfrm>
            <a:off x="685800" y="4932402"/>
            <a:ext cx="6207548" cy="553998"/>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buFont typeface="Wingdings" pitchFamily="2" charset="2"/>
              <a:buChar char="Ø"/>
            </a:pPr>
            <a:r>
              <a:rPr lang="bn-BD" sz="3000" dirty="0" smtClean="0">
                <a:latin typeface="NikoshBAN" pitchFamily="2" charset="0"/>
                <a:cs typeface="NikoshBAN" pitchFamily="2" charset="0"/>
              </a:rPr>
              <a:t> চাকা-অক্ষদণ্ডের ব্যবাহার উল্লেখ করতে </a:t>
            </a:r>
            <a:r>
              <a:rPr lang="en-US" sz="3000" dirty="0" err="1" smtClean="0">
                <a:latin typeface="NikoshBAN" pitchFamily="2" charset="0"/>
                <a:cs typeface="NikoshBAN" pitchFamily="2" charset="0"/>
              </a:rPr>
              <a:t>পারবে</a:t>
            </a:r>
            <a:endParaRPr lang="en-US" sz="3000" dirty="0">
              <a:latin typeface="NikoshBAN" pitchFamily="2" charset="0"/>
              <a:cs typeface="NikoshBAN" pitchFamily="2" charset="0"/>
            </a:endParaRPr>
          </a:p>
        </p:txBody>
      </p:sp>
      <p:sp>
        <p:nvSpPr>
          <p:cNvPr id="15" name="TextBox 14"/>
          <p:cNvSpPr txBox="1"/>
          <p:nvPr/>
        </p:nvSpPr>
        <p:spPr>
          <a:xfrm>
            <a:off x="685800" y="3526552"/>
            <a:ext cx="8113118" cy="553998"/>
          </a:xfrm>
          <a:prstGeom prst="rect">
            <a:avLst/>
          </a:prstGeom>
          <a:ln/>
        </p:spPr>
        <p:style>
          <a:lnRef idx="1">
            <a:schemeClr val="dk1"/>
          </a:lnRef>
          <a:fillRef idx="2">
            <a:schemeClr val="dk1"/>
          </a:fillRef>
          <a:effectRef idx="1">
            <a:schemeClr val="dk1"/>
          </a:effectRef>
          <a:fontRef idx="minor">
            <a:schemeClr val="dk1"/>
          </a:fontRef>
        </p:style>
        <p:txBody>
          <a:bodyPr wrap="none" rtlCol="0">
            <a:spAutoFit/>
          </a:bodyPr>
          <a:lstStyle/>
          <a:p>
            <a:pPr>
              <a:buFont typeface="Wingdings" pitchFamily="2" charset="2"/>
              <a:buChar char="Ø"/>
            </a:pPr>
            <a:r>
              <a:rPr lang="bn-BD" sz="3000" dirty="0" smtClean="0">
                <a:latin typeface="NikoshBAN" pitchFamily="2" charset="0"/>
                <a:cs typeface="NikoshBAN" pitchFamily="2" charset="0"/>
              </a:rPr>
              <a:t> চাকা-অক্ষদণ্ড কোন সরল যন্ত্রের নীতি মেনে চলে তা </a:t>
            </a:r>
            <a:r>
              <a:rPr lang="en-US" sz="3000" dirty="0" err="1" smtClean="0">
                <a:latin typeface="NikoshBAN" pitchFamily="2" charset="0"/>
                <a:cs typeface="NikoshBAN" pitchFamily="2" charset="0"/>
              </a:rPr>
              <a:t>বলতে</a:t>
            </a:r>
            <a:r>
              <a:rPr lang="en-US" sz="3000" dirty="0" smtClean="0">
                <a:latin typeface="NikoshBAN" pitchFamily="2" charset="0"/>
                <a:cs typeface="NikoshBAN" pitchFamily="2" charset="0"/>
              </a:rPr>
              <a:t> </a:t>
            </a:r>
            <a:r>
              <a:rPr lang="en-US" sz="3000" dirty="0" err="1" smtClean="0">
                <a:latin typeface="NikoshBAN" pitchFamily="2" charset="0"/>
                <a:cs typeface="NikoshBAN" pitchFamily="2" charset="0"/>
              </a:rPr>
              <a:t>পারবে</a:t>
            </a:r>
            <a:endParaRPr lang="en-US" sz="30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 xmlns:a14="http://schemas.microsoft.com/office/drawing/2010/main" val="0"/>
              </a:ext>
            </a:extLst>
          </a:blip>
          <a:stretch/>
        </p:blipFill>
        <p:spPr>
          <a:xfrm>
            <a:off x="1276350" y="0"/>
            <a:ext cx="6858000" cy="6858000"/>
          </a:xfrm>
          <a:prstGeom prst="ellipse">
            <a:avLst/>
          </a:prstGeom>
          <a:ln>
            <a:noFill/>
          </a:ln>
          <a:effectLst>
            <a:softEdge rad="112500"/>
          </a:effectLst>
        </p:spPr>
      </p:pic>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3657600" y="2590800"/>
            <a:ext cx="2093843" cy="1107996"/>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7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ধন্যবাদ</a:t>
            </a:r>
            <a:endParaRPr lang="en-US" sz="7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381000"/>
            <a:ext cx="2362200" cy="1336596"/>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কৃতজ্ঞতা স্বীকার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TextBox 2"/>
          <p:cNvSpPr txBox="1"/>
          <p:nvPr/>
        </p:nvSpPr>
        <p:spPr>
          <a:xfrm>
            <a:off x="172328" y="3089196"/>
            <a:ext cx="8763000" cy="1077218"/>
          </a:xfrm>
          <a:prstGeom prst="rect">
            <a:avLst/>
          </a:prstGeom>
          <a:solidFill>
            <a:srgbClr val="FFFF66"/>
          </a:solidFill>
        </p:spPr>
        <p:txBody>
          <a:bodyPr wrap="square" rtlCol="0">
            <a:spAutoFit/>
          </a:bodyPr>
          <a:lstStyle/>
          <a:p>
            <a:pPr algn="ctr"/>
            <a:r>
              <a:rPr lang="bn-IN" sz="3200" dirty="0" smtClean="0">
                <a:solidFill>
                  <a:srgbClr val="005426"/>
                </a:solidFill>
                <a:latin typeface="Nikosh" pitchFamily="2" charset="0"/>
                <a:cs typeface="Nikosh" pitchFamily="2" charset="0"/>
              </a:rPr>
              <a:t>এবং কন্টেন্ট সম্পাদক হিসেবে যাঁদের নির্দেশনা, পরামর্শ ও তত্ত্বাবধানে এই মডেল কন্টেন্ট সমৃদ্ধ হয়েছে তারা হলেন-  </a:t>
            </a:r>
            <a:endParaRPr lang="en-US" sz="3200" dirty="0">
              <a:solidFill>
                <a:srgbClr val="005426"/>
              </a:solidFill>
              <a:latin typeface="Nikosh" pitchFamily="2" charset="0"/>
              <a:cs typeface="Nikosh" pitchFamily="2" charset="0"/>
            </a:endParaRPr>
          </a:p>
        </p:txBody>
      </p:sp>
      <p:sp>
        <p:nvSpPr>
          <p:cNvPr id="4" name="TextBox 3"/>
          <p:cNvSpPr txBox="1"/>
          <p:nvPr/>
        </p:nvSpPr>
        <p:spPr>
          <a:xfrm>
            <a:off x="172328" y="4232196"/>
            <a:ext cx="8763000" cy="1569660"/>
          </a:xfrm>
          <a:prstGeom prst="rect">
            <a:avLst/>
          </a:prstGeom>
          <a:solidFill>
            <a:srgbClr val="66CCFF"/>
          </a:solidFill>
        </p:spPr>
        <p:txBody>
          <a:bodyPr wrap="square" rtlCol="0">
            <a:spAutoFit/>
          </a:bodyPr>
          <a:lstStyle/>
          <a:p>
            <a:r>
              <a:rPr lang="bn-BD" sz="3200" dirty="0" smtClean="0">
                <a:latin typeface="Nikosh" pitchFamily="2" charset="0"/>
                <a:cs typeface="Nikosh" pitchFamily="2" charset="0"/>
              </a:rPr>
              <a:t>   </a:t>
            </a:r>
            <a:r>
              <a:rPr lang="bn-IN" sz="3200" dirty="0" smtClean="0">
                <a:latin typeface="Nikosh" pitchFamily="2" charset="0"/>
                <a:cs typeface="Nikosh" pitchFamily="2" charset="0"/>
              </a:rPr>
              <a:t>জনাব সামসুদ্দিন আহমেদ</a:t>
            </a:r>
            <a:r>
              <a:rPr lang="en-US" sz="3200" dirty="0" smtClean="0">
                <a:latin typeface="Nikosh" pitchFamily="2" charset="0"/>
                <a:cs typeface="Nikosh" pitchFamily="2" charset="0"/>
              </a:rPr>
              <a:t> </a:t>
            </a:r>
            <a:r>
              <a:rPr lang="bn-BD" sz="3200" dirty="0" smtClean="0">
                <a:latin typeface="Nikosh" pitchFamily="2" charset="0"/>
                <a:cs typeface="Nikosh" pitchFamily="2" charset="0"/>
              </a:rPr>
              <a:t>তালুকদার</a:t>
            </a:r>
            <a:r>
              <a:rPr lang="bn-IN" sz="3200" dirty="0" smtClean="0">
                <a:latin typeface="Nikosh" pitchFamily="2" charset="0"/>
                <a:cs typeface="Nikosh" pitchFamily="2" charset="0"/>
              </a:rPr>
              <a:t>, </a:t>
            </a:r>
            <a:r>
              <a:rPr lang="bn-IN" sz="3200" dirty="0">
                <a:latin typeface="Nikosh" pitchFamily="2" charset="0"/>
                <a:cs typeface="Nikosh" pitchFamily="2" charset="0"/>
              </a:rPr>
              <a:t>প্রভাষক, টিটিসি, কুমিল্লা</a:t>
            </a:r>
          </a:p>
          <a:p>
            <a:r>
              <a:rPr lang="bn-BD" sz="3200" dirty="0" smtClean="0">
                <a:latin typeface="Nikosh" pitchFamily="2" charset="0"/>
                <a:cs typeface="Nikosh" pitchFamily="2" charset="0"/>
              </a:rPr>
              <a:t>   </a:t>
            </a:r>
            <a:r>
              <a:rPr lang="bn-IN" sz="3200" dirty="0" smtClean="0">
                <a:latin typeface="Nikosh" pitchFamily="2" charset="0"/>
                <a:cs typeface="Nikosh" pitchFamily="2" charset="0"/>
              </a:rPr>
              <a:t>জনাব </a:t>
            </a:r>
            <a:r>
              <a:rPr lang="bn-IN" sz="3200" dirty="0">
                <a:latin typeface="Nikosh" pitchFamily="2" charset="0"/>
                <a:cs typeface="Nikosh" pitchFamily="2" charset="0"/>
              </a:rPr>
              <a:t>মোঃ খাদিজা ইয়াসমিন, সহকারি অধ্যাপক, টিটিসি, </a:t>
            </a:r>
            <a:r>
              <a:rPr lang="bn-IN" sz="3200" dirty="0" smtClean="0">
                <a:latin typeface="Nikosh" pitchFamily="2" charset="0"/>
                <a:cs typeface="Nikosh" pitchFamily="2" charset="0"/>
              </a:rPr>
              <a:t>ঢাকা</a:t>
            </a:r>
          </a:p>
          <a:p>
            <a:r>
              <a:rPr lang="en-US" sz="3200" smtClean="0">
                <a:latin typeface="Nikosh" pitchFamily="2" charset="0"/>
                <a:cs typeface="Nikosh" pitchFamily="2" charset="0"/>
              </a:rPr>
              <a:t>   </a:t>
            </a:r>
            <a:r>
              <a:rPr lang="bn-IN" sz="3200" smtClean="0">
                <a:latin typeface="Nikosh" pitchFamily="2" charset="0"/>
                <a:cs typeface="Nikosh" pitchFamily="2" charset="0"/>
              </a:rPr>
              <a:t>জনাব </a:t>
            </a:r>
            <a:r>
              <a:rPr lang="bn-BD" sz="3200" dirty="0" smtClean="0">
                <a:latin typeface="Nikosh" pitchFamily="2" charset="0"/>
                <a:cs typeface="Nikosh" pitchFamily="2" charset="0"/>
              </a:rPr>
              <a:t>জি,এম রাকিবুল ইসলাম</a:t>
            </a:r>
            <a:r>
              <a:rPr lang="bn-IN" sz="3200" dirty="0" smtClean="0">
                <a:latin typeface="Nikosh" pitchFamily="2" charset="0"/>
                <a:cs typeface="Nikosh" pitchFamily="2" charset="0"/>
              </a:rPr>
              <a:t>, প্রভাষক, টিটিসি</a:t>
            </a:r>
            <a:r>
              <a:rPr lang="bn-BD" sz="3200" dirty="0" smtClean="0">
                <a:latin typeface="Nikosh" pitchFamily="2" charset="0"/>
                <a:cs typeface="Nikosh" pitchFamily="2" charset="0"/>
              </a:rPr>
              <a:t>, রংপুর</a:t>
            </a:r>
            <a:endParaRPr lang="bn-IN" sz="3200" dirty="0" smtClean="0">
              <a:latin typeface="Nikosh" pitchFamily="2" charset="0"/>
              <a:cs typeface="Nikosh" pitchFamily="2" charset="0"/>
            </a:endParaRPr>
          </a:p>
        </p:txBody>
      </p:sp>
      <p:sp>
        <p:nvSpPr>
          <p:cNvPr id="5" name="TextBox 4"/>
          <p:cNvSpPr txBox="1"/>
          <p:nvPr/>
        </p:nvSpPr>
        <p:spPr>
          <a:xfrm>
            <a:off x="172328" y="1793796"/>
            <a:ext cx="8763000" cy="1200329"/>
          </a:xfrm>
          <a:prstGeom prst="rect">
            <a:avLst/>
          </a:prstGeom>
          <a:solidFill>
            <a:srgbClr val="CCFF99"/>
          </a:solidFill>
        </p:spPr>
        <p:txBody>
          <a:bodyPr wrap="square" rtlCol="0">
            <a:spAutoFit/>
          </a:bodyPr>
          <a:lstStyle/>
          <a:p>
            <a:pPr algn="ctr"/>
            <a:r>
              <a:rPr lang="bn-IN" sz="3600" dirty="0" smtClean="0">
                <a:solidFill>
                  <a:srgbClr val="003399"/>
                </a:solidFill>
                <a:latin typeface="Nikosh" pitchFamily="2" charset="0"/>
                <a:cs typeface="Nikosh" pitchFamily="2" charset="0"/>
              </a:rPr>
              <a:t>শিক্ষা মন্ত্রণালয়, মাউশি, এনসিটিবি ও এটুআই-এর সংশ্লিষ্ট কর্মকর্তাবৃন্দ </a:t>
            </a:r>
            <a:endParaRPr lang="en-US" sz="3600" dirty="0">
              <a:solidFill>
                <a:srgbClr val="003399"/>
              </a:solidFill>
              <a:latin typeface="Nikosh" pitchFamily="2" charset="0"/>
              <a:cs typeface="Nikosh" pitchFamily="2" charset="0"/>
            </a:endParaRPr>
          </a:p>
        </p:txBody>
      </p:sp>
      <p:sp>
        <p:nvSpPr>
          <p:cNvPr id="6" name="Frame 5"/>
          <p:cNvSpPr/>
          <p:nvPr/>
        </p:nvSpPr>
        <p:spPr>
          <a:xfrm>
            <a:off x="0" y="14068"/>
            <a:ext cx="9144000" cy="6858000"/>
          </a:xfrm>
          <a:prstGeom prst="frame">
            <a:avLst>
              <a:gd name="adj1" fmla="val 138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393019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5" name="Picture 4" descr="ROSE - Copy copy.png"/>
          <p:cNvPicPr>
            <a:picLocks noChangeAspect="1"/>
          </p:cNvPicPr>
          <p:nvPr/>
        </p:nvPicPr>
        <p:blipFill>
          <a:blip r:embed="rId3" cstate="print"/>
          <a:stretch>
            <a:fillRect/>
          </a:stretch>
        </p:blipFill>
        <p:spPr>
          <a:xfrm>
            <a:off x="3352800" y="3173530"/>
            <a:ext cx="2341550" cy="3760670"/>
          </a:xfrm>
          <a:prstGeom prst="rect">
            <a:avLst/>
          </a:prstGeom>
        </p:spPr>
      </p:pic>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Welcome.gif"/>
          <p:cNvPicPr>
            <a:picLocks noChangeAspect="1"/>
          </p:cNvPicPr>
          <p:nvPr/>
        </p:nvPicPr>
        <p:blipFill>
          <a:blip r:embed="rId4" cstate="print"/>
          <a:stretch>
            <a:fillRect/>
          </a:stretch>
        </p:blipFill>
        <p:spPr>
          <a:xfrm>
            <a:off x="1905000" y="1676400"/>
            <a:ext cx="5177741" cy="229384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 name="Picture 2" descr="Untitled-1 copy.png"/>
          <p:cNvPicPr>
            <a:picLocks noChangeAspect="1"/>
          </p:cNvPicPr>
          <p:nvPr/>
        </p:nvPicPr>
        <p:blipFill>
          <a:blip r:embed="rId2" cstate="print"/>
          <a:stretch>
            <a:fillRect/>
          </a:stretch>
        </p:blipFill>
        <p:spPr>
          <a:xfrm>
            <a:off x="-22556" y="152400"/>
            <a:ext cx="9135028" cy="6230978"/>
          </a:xfrm>
          <a:prstGeom prst="rect">
            <a:avLst/>
          </a:prstGeom>
        </p:spPr>
      </p:pic>
      <p:sp>
        <p:nvSpPr>
          <p:cNvPr id="5" name="TextBox 4"/>
          <p:cNvSpPr txBox="1"/>
          <p:nvPr/>
        </p:nvSpPr>
        <p:spPr>
          <a:xfrm rot="249277">
            <a:off x="1128652" y="2105357"/>
            <a:ext cx="3305712" cy="1815882"/>
          </a:xfrm>
          <a:prstGeom prst="rect">
            <a:avLst/>
          </a:prstGeom>
          <a:noFill/>
        </p:spPr>
        <p:txBody>
          <a:bodyPr wrap="none" rtlCol="0">
            <a:prstTxWarp prst="textWave2">
              <a:avLst/>
            </a:prstTxWarp>
            <a:spAutoFit/>
          </a:bodyPr>
          <a:lstStyle/>
          <a:p>
            <a:pPr algn="ctr"/>
            <a:r>
              <a:rPr lang="en-US" sz="2800" dirty="0" err="1" smtClean="0">
                <a:latin typeface="NikoshBAN" pitchFamily="2" charset="0"/>
                <a:cs typeface="NikoshBAN" pitchFamily="2" charset="0"/>
              </a:rPr>
              <a:t>এ,কে,এম,আই,খায়রুল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আলম</a:t>
            </a:r>
            <a:endParaRPr lang="en-US" sz="2800" dirty="0" smtClean="0">
              <a:latin typeface="NikoshBAN" pitchFamily="2" charset="0"/>
              <a:cs typeface="NikoshBAN" pitchFamily="2" charset="0"/>
            </a:endParaRPr>
          </a:p>
          <a:p>
            <a:pPr algn="ctr"/>
            <a:r>
              <a:rPr lang="bn-BD" sz="2800" dirty="0" smtClean="0">
                <a:latin typeface="NikoshBAN" pitchFamily="2" charset="0"/>
                <a:cs typeface="NikoshBAN" pitchFamily="2" charset="0"/>
              </a:rPr>
              <a:t>    </a:t>
            </a:r>
            <a:r>
              <a:rPr lang="en-US" sz="2800" dirty="0" err="1" smtClean="0">
                <a:latin typeface="NikoshBAN" pitchFamily="2" charset="0"/>
                <a:cs typeface="NikoshBAN" pitchFamily="2" charset="0"/>
              </a:rPr>
              <a:t>সিনিয়র</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সহকারি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শিক্ষক</a:t>
            </a:r>
            <a:endParaRPr lang="en-US" sz="2800" dirty="0" smtClean="0">
              <a:latin typeface="NikoshBAN" pitchFamily="2" charset="0"/>
              <a:cs typeface="NikoshBAN" pitchFamily="2" charset="0"/>
            </a:endParaRPr>
          </a:p>
          <a:p>
            <a:pPr algn="ctr"/>
            <a:r>
              <a:rPr lang="en-US" sz="2800" spc="-150" dirty="0" err="1" smtClean="0">
                <a:latin typeface="NikoshBAN" pitchFamily="2" charset="0"/>
                <a:cs typeface="NikoshBAN" pitchFamily="2" charset="0"/>
              </a:rPr>
              <a:t>নিউ</a:t>
            </a:r>
            <a:r>
              <a:rPr lang="en-US" sz="2800" spc="-150" dirty="0" smtClean="0">
                <a:latin typeface="NikoshBAN" pitchFamily="2" charset="0"/>
                <a:cs typeface="NikoshBAN" pitchFamily="2" charset="0"/>
              </a:rPr>
              <a:t> </a:t>
            </a:r>
            <a:r>
              <a:rPr lang="en-US" sz="2800" spc="-150" dirty="0" err="1" smtClean="0">
                <a:latin typeface="NikoshBAN" pitchFamily="2" charset="0"/>
                <a:cs typeface="NikoshBAN" pitchFamily="2" charset="0"/>
              </a:rPr>
              <a:t>মডেল</a:t>
            </a:r>
            <a:r>
              <a:rPr lang="en-US" sz="2800" spc="-150" dirty="0" smtClean="0">
                <a:latin typeface="NikoshBAN" pitchFamily="2" charset="0"/>
                <a:cs typeface="NikoshBAN" pitchFamily="2" charset="0"/>
              </a:rPr>
              <a:t> </a:t>
            </a:r>
            <a:r>
              <a:rPr lang="en-US" sz="2800" spc="-150" dirty="0" err="1" smtClean="0">
                <a:latin typeface="NikoshBAN" pitchFamily="2" charset="0"/>
                <a:cs typeface="NikoshBAN" pitchFamily="2" charset="0"/>
              </a:rPr>
              <a:t>বহমুখী</a:t>
            </a:r>
            <a:r>
              <a:rPr lang="en-US" sz="2800" spc="-150" dirty="0" smtClean="0">
                <a:latin typeface="NikoshBAN" pitchFamily="2" charset="0"/>
                <a:cs typeface="NikoshBAN" pitchFamily="2" charset="0"/>
              </a:rPr>
              <a:t> </a:t>
            </a:r>
            <a:r>
              <a:rPr lang="en-US" sz="2800" spc="-150" dirty="0" err="1" smtClean="0">
                <a:latin typeface="NikoshBAN" pitchFamily="2" charset="0"/>
                <a:cs typeface="NikoshBAN" pitchFamily="2" charset="0"/>
              </a:rPr>
              <a:t>উচ্চ</a:t>
            </a:r>
            <a:r>
              <a:rPr lang="en-US" sz="2800" spc="-150" dirty="0" smtClean="0">
                <a:latin typeface="NikoshBAN" pitchFamily="2" charset="0"/>
                <a:cs typeface="NikoshBAN" pitchFamily="2" charset="0"/>
              </a:rPr>
              <a:t> </a:t>
            </a:r>
            <a:r>
              <a:rPr lang="en-US" sz="2800" spc="-150" dirty="0" err="1" smtClean="0">
                <a:latin typeface="NikoshBAN" pitchFamily="2" charset="0"/>
                <a:cs typeface="NikoshBAN" pitchFamily="2" charset="0"/>
              </a:rPr>
              <a:t>বিদ্যালয়</a:t>
            </a:r>
            <a:endParaRPr lang="en-US" sz="2800" spc="-150" dirty="0" smtClean="0">
              <a:latin typeface="NikoshBAN" pitchFamily="2" charset="0"/>
              <a:cs typeface="NikoshBAN" pitchFamily="2" charset="0"/>
            </a:endParaRPr>
          </a:p>
          <a:p>
            <a:pPr algn="ctr"/>
            <a:r>
              <a:rPr lang="en-US" sz="2800" dirty="0" err="1" smtClean="0">
                <a:latin typeface="NikoshBAN" pitchFamily="2" charset="0"/>
                <a:cs typeface="NikoshBAN" pitchFamily="2" charset="0"/>
              </a:rPr>
              <a:t>শুক্রাবাদ</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ঢাকা</a:t>
            </a:r>
            <a:r>
              <a:rPr lang="en-US" sz="2800" dirty="0" smtClean="0">
                <a:latin typeface="NikoshBAN" pitchFamily="2" charset="0"/>
                <a:cs typeface="NikoshBAN" pitchFamily="2" charset="0"/>
              </a:rPr>
              <a:t> – ১২০৭</a:t>
            </a:r>
            <a:endParaRPr lang="en-US" sz="2800" dirty="0"/>
          </a:p>
        </p:txBody>
      </p:sp>
      <p:sp>
        <p:nvSpPr>
          <p:cNvPr id="8" name="TextBox 7"/>
          <p:cNvSpPr txBox="1"/>
          <p:nvPr/>
        </p:nvSpPr>
        <p:spPr>
          <a:xfrm rot="21438531">
            <a:off x="5105400" y="2820910"/>
            <a:ext cx="3352800" cy="1815882"/>
          </a:xfrm>
          <a:prstGeom prst="rect">
            <a:avLst/>
          </a:prstGeom>
          <a:noFill/>
        </p:spPr>
        <p:txBody>
          <a:bodyPr wrap="square" rtlCol="0">
            <a:prstTxWarp prst="textWave1">
              <a:avLst/>
            </a:prstTxWarp>
            <a:spAutoFit/>
          </a:bodyPr>
          <a:lstStyle/>
          <a:p>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          </a:t>
            </a:r>
            <a:r>
              <a:rPr lang="en-US" sz="2800" dirty="0" err="1" smtClean="0">
                <a:latin typeface="NikoshBAN" pitchFamily="2" charset="0"/>
                <a:cs typeface="NikoshBAN" pitchFamily="2" charset="0"/>
              </a:rPr>
              <a:t>বিজ্ঞান</a:t>
            </a:r>
            <a:r>
              <a:rPr lang="en-US" sz="2800" dirty="0" smtClean="0">
                <a:latin typeface="NikoshBAN" pitchFamily="2" charset="0"/>
                <a:cs typeface="NikoshBAN" pitchFamily="2" charset="0"/>
              </a:rPr>
              <a:t> </a:t>
            </a:r>
            <a:endParaRPr lang="bn-BD" sz="2800" dirty="0" smtClean="0">
              <a:latin typeface="NikoshBAN" pitchFamily="2" charset="0"/>
              <a:cs typeface="NikoshBAN" pitchFamily="2" charset="0"/>
            </a:endParaRPr>
          </a:p>
          <a:p>
            <a:r>
              <a:rPr lang="bn-BD" sz="2800" dirty="0" smtClean="0">
                <a:latin typeface="NikoshBAN" pitchFamily="2" charset="0"/>
                <a:cs typeface="NikoshBAN" pitchFamily="2" charset="0"/>
              </a:rPr>
              <a:t>          ষষ্ঠ</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শ্রেণি</a:t>
            </a:r>
            <a:r>
              <a:rPr lang="en-US" sz="2800" dirty="0" smtClean="0">
                <a:latin typeface="NikoshBAN" pitchFamily="2" charset="0"/>
                <a:cs typeface="NikoshBAN" pitchFamily="2" charset="0"/>
              </a:rPr>
              <a:t>                  </a:t>
            </a:r>
            <a:endParaRPr lang="bn-BD" sz="2800" dirty="0" smtClean="0">
              <a:latin typeface="NikoshBAN" pitchFamily="2" charset="0"/>
              <a:cs typeface="NikoshBAN" pitchFamily="2" charset="0"/>
            </a:endParaRPr>
          </a:p>
          <a:p>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       একাদশ </a:t>
            </a:r>
            <a:r>
              <a:rPr lang="en-US" sz="2800" dirty="0" err="1" smtClean="0">
                <a:latin typeface="NikoshBAN" pitchFamily="2" charset="0"/>
                <a:cs typeface="NikoshBAN" pitchFamily="2" charset="0"/>
              </a:rPr>
              <a:t>অধ্যায়</a:t>
            </a:r>
            <a:r>
              <a:rPr lang="en-US" sz="2800" dirty="0" smtClean="0">
                <a:latin typeface="NikoshBAN" pitchFamily="2" charset="0"/>
                <a:cs typeface="NikoshBAN" pitchFamily="2" charset="0"/>
              </a:rPr>
              <a:t> </a:t>
            </a:r>
            <a:endParaRPr lang="bn-BD" sz="2800" dirty="0" smtClean="0">
              <a:latin typeface="NikoshBAN" pitchFamily="2" charset="0"/>
              <a:cs typeface="NikoshBAN" pitchFamily="2" charset="0"/>
            </a:endParaRPr>
          </a:p>
          <a:p>
            <a:r>
              <a:rPr lang="bn-BD" sz="2800" dirty="0" smtClean="0">
                <a:latin typeface="NikoshBAN" pitchFamily="2" charset="0"/>
                <a:cs typeface="NikoshBAN" pitchFamily="2" charset="0"/>
              </a:rPr>
              <a:t>      বল এবং সরল যন্ত্র</a:t>
            </a:r>
            <a:endParaRPr lang="en-US" sz="2800" dirty="0" smtClean="0">
              <a:latin typeface="NikoshBAN" pitchFamily="2" charset="0"/>
              <a:cs typeface="NikoshBAN" pitchFamily="2" charset="0"/>
            </a:endParaRPr>
          </a:p>
        </p:txBody>
      </p:sp>
      <p:sp>
        <p:nvSpPr>
          <p:cNvPr id="9" name="Frame 8"/>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descr="carton.png"/>
          <p:cNvPicPr>
            <a:picLocks noChangeAspect="1"/>
          </p:cNvPicPr>
          <p:nvPr/>
        </p:nvPicPr>
        <p:blipFill>
          <a:blip r:embed="rId3" cstate="print"/>
          <a:stretch>
            <a:fillRect/>
          </a:stretch>
        </p:blipFill>
        <p:spPr>
          <a:xfrm>
            <a:off x="6150470" y="1571456"/>
            <a:ext cx="1811116" cy="1781344"/>
          </a:xfrm>
          <a:prstGeom prst="rect">
            <a:avLst/>
          </a:prstGeom>
          <a:scene3d>
            <a:camera prst="perspectiveRelaxedModerately"/>
            <a:lightRig rig="threePt" dir="t"/>
          </a:scene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1776904" y="304800"/>
            <a:ext cx="5004896" cy="584775"/>
          </a:xfrm>
          <a:prstGeom prst="rect">
            <a:avLst/>
          </a:prstGeom>
          <a:solidFill>
            <a:schemeClr val="tx1"/>
          </a:solidFill>
        </p:spPr>
        <p:style>
          <a:lnRef idx="1">
            <a:schemeClr val="accent5"/>
          </a:lnRef>
          <a:fillRef idx="3">
            <a:schemeClr val="accent5"/>
          </a:fillRef>
          <a:effectRef idx="2">
            <a:schemeClr val="accent5"/>
          </a:effectRef>
          <a:fontRef idx="minor">
            <a:schemeClr val="lt1"/>
          </a:fontRef>
        </p:style>
        <p:txBody>
          <a:bodyPr wrap="none" rtlCol="0">
            <a:spAutoFit/>
          </a:bodyPr>
          <a:lstStyle/>
          <a:p>
            <a:r>
              <a:rPr lang="bn-BD" sz="3200" dirty="0" smtClean="0">
                <a:latin typeface="NikoshBAN" pitchFamily="2" charset="0"/>
                <a:cs typeface="NikoshBAN" pitchFamily="2" charset="0"/>
              </a:rPr>
              <a:t>আখের রস কীভাবে বের করা হয় দেখো</a:t>
            </a:r>
            <a:endParaRPr lang="en-US" sz="3200" dirty="0">
              <a:latin typeface="NikoshBAN" pitchFamily="2" charset="0"/>
              <a:cs typeface="NikoshBAN" pitchFamily="2" charset="0"/>
            </a:endParaRPr>
          </a:p>
        </p:txBody>
      </p:sp>
      <p:sp>
        <p:nvSpPr>
          <p:cNvPr id="6" name="TextBox 5"/>
          <p:cNvSpPr txBox="1"/>
          <p:nvPr/>
        </p:nvSpPr>
        <p:spPr>
          <a:xfrm>
            <a:off x="762000" y="2971800"/>
            <a:ext cx="75438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bn-BD" sz="3200" dirty="0" smtClean="0">
                <a:latin typeface="NikoshBAN" pitchFamily="2" charset="0"/>
                <a:cs typeface="NikoshBAN" pitchFamily="2" charset="0"/>
              </a:rPr>
              <a:t>আখের রস বের করার সময় কোনো যন্ত্র ব্যবহার হয়েছে কী?</a:t>
            </a:r>
            <a:endParaRPr lang="en-US" sz="3200" dirty="0">
              <a:latin typeface="NikoshBAN" pitchFamily="2" charset="0"/>
              <a:cs typeface="NikoshBAN" pitchFamily="2" charset="0"/>
            </a:endParaRPr>
          </a:p>
        </p:txBody>
      </p:sp>
      <p:sp>
        <p:nvSpPr>
          <p:cNvPr id="10" name="TextBox 9"/>
          <p:cNvSpPr txBox="1"/>
          <p:nvPr/>
        </p:nvSpPr>
        <p:spPr>
          <a:xfrm>
            <a:off x="3048000" y="3733800"/>
            <a:ext cx="28956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3200" dirty="0" smtClean="0">
                <a:latin typeface="NikoshBAN" pitchFamily="2" charset="0"/>
                <a:cs typeface="NikoshBAN" pitchFamily="2" charset="0"/>
              </a:rPr>
              <a:t>সরল যন্ত্রটির নাম কী?</a:t>
            </a:r>
            <a:endParaRPr lang="en-US" sz="3200" dirty="0">
              <a:latin typeface="NikoshBAN" pitchFamily="2" charset="0"/>
              <a:cs typeface="NikoshBAN" pitchFamily="2" charset="0"/>
            </a:endParaRPr>
          </a:p>
        </p:txBody>
      </p:sp>
      <p:graphicFrame>
        <p:nvGraphicFramePr>
          <p:cNvPr id="9" name="Object 8">
            <a:hlinkClick r:id="" action="ppaction://ole?verb=0"/>
          </p:cNvPr>
          <p:cNvGraphicFramePr>
            <a:graphicFrameLocks noChangeAspect="1"/>
          </p:cNvGraphicFramePr>
          <p:nvPr/>
        </p:nvGraphicFramePr>
        <p:xfrm>
          <a:off x="3657600" y="1143000"/>
          <a:ext cx="2286000" cy="1928813"/>
        </p:xfrm>
        <a:graphic>
          <a:graphicData uri="http://schemas.openxmlformats.org/presentationml/2006/ole">
            <p:oleObj spid="_x0000_s1029" name="Packager Shell Object" showAsIcon="1" r:id="rId4" imgW="914400" imgH="771525" progId="Package">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500"/>
                                        <p:tgtEl>
                                          <p:spTgt spid="7"/>
                                        </p:tgtEl>
                                        <p:attrNameLst>
                                          <p:attrName>ppt_w</p:attrName>
                                        </p:attrNameLst>
                                      </p:cBhvr>
                                      <p:tavLst>
                                        <p:tav tm="0">
                                          <p:val>
                                            <p:strVal val="ppt_w"/>
                                          </p:val>
                                        </p:tav>
                                        <p:tav tm="100000">
                                          <p:val>
                                            <p:fltVal val="0"/>
                                          </p:val>
                                        </p:tav>
                                      </p:tavLst>
                                    </p:anim>
                                    <p:anim calcmode="lin" valueType="num">
                                      <p:cBhvr>
                                        <p:cTn id="7" dur="500"/>
                                        <p:tgtEl>
                                          <p:spTgt spid="7"/>
                                        </p:tgtEl>
                                        <p:attrNameLst>
                                          <p:attrName>ppt_h</p:attrName>
                                        </p:attrNameLst>
                                      </p:cBhvr>
                                      <p:tavLst>
                                        <p:tav tm="0">
                                          <p:val>
                                            <p:strVal val="ppt_h"/>
                                          </p:val>
                                        </p:tav>
                                        <p:tav tm="100000">
                                          <p:val>
                                            <p:fltVal val="0"/>
                                          </p:val>
                                        </p:tav>
                                      </p:tavLst>
                                    </p:anim>
                                    <p:animEffect transition="out" filter="fade">
                                      <p:cBhvr>
                                        <p:cTn id="8" dur="500"/>
                                        <p:tgtEl>
                                          <p:spTgt spid="7"/>
                                        </p:tgtEl>
                                      </p:cBhvr>
                                    </p:animEffect>
                                    <p:set>
                                      <p:cBhvr>
                                        <p:cTn id="9" dur="1" fill="hold">
                                          <p:stCondLst>
                                            <p:cond delay="499"/>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descr="axlebearingemamotor.gif"/>
          <p:cNvPicPr>
            <a:picLocks noChangeAspect="1"/>
          </p:cNvPicPr>
          <p:nvPr/>
        </p:nvPicPr>
        <p:blipFill>
          <a:blip r:embed="rId3" cstate="print"/>
          <a:stretch>
            <a:fillRect/>
          </a:stretch>
        </p:blipFill>
        <p:spPr>
          <a:xfrm>
            <a:off x="890587" y="2238375"/>
            <a:ext cx="7362825" cy="2943225"/>
          </a:xfrm>
          <a:prstGeom prst="rect">
            <a:avLst/>
          </a:prstGeom>
        </p:spPr>
      </p:pic>
      <p:sp>
        <p:nvSpPr>
          <p:cNvPr id="9" name="TextBox 8"/>
          <p:cNvSpPr txBox="1"/>
          <p:nvPr/>
        </p:nvSpPr>
        <p:spPr>
          <a:xfrm>
            <a:off x="3505200" y="1447800"/>
            <a:ext cx="2489784" cy="707886"/>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bn-BD" sz="4000" dirty="0" smtClean="0">
                <a:solidFill>
                  <a:srgbClr val="C00000"/>
                </a:solidFill>
                <a:latin typeface="NikoshBAN" pitchFamily="2" charset="0"/>
                <a:cs typeface="NikoshBAN" pitchFamily="2" charset="0"/>
              </a:rPr>
              <a:t>চাকা - অক্ষদণ্ড</a:t>
            </a:r>
            <a:endParaRPr lang="en-US" sz="4000" dirty="0">
              <a:solidFill>
                <a:srgbClr val="C00000"/>
              </a:solidFill>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685800" y="2823627"/>
            <a:ext cx="4464684" cy="553998"/>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spAutoFit/>
          </a:bodyPr>
          <a:lstStyle/>
          <a:p>
            <a:pPr>
              <a:buFont typeface="Wingdings" pitchFamily="2" charset="2"/>
              <a:buChar char="Ø"/>
            </a:pPr>
            <a:r>
              <a:rPr lang="bn-BD" sz="3000" dirty="0" smtClean="0">
                <a:latin typeface="NikoshBAN" pitchFamily="2" charset="0"/>
                <a:cs typeface="NikoshBAN" pitchFamily="2" charset="0"/>
              </a:rPr>
              <a:t> চাকা-অক্ষদণ্ড বর্ণনা করতে </a:t>
            </a:r>
            <a:r>
              <a:rPr lang="en-US" sz="3000" dirty="0" err="1" smtClean="0">
                <a:latin typeface="NikoshBAN" pitchFamily="2" charset="0"/>
                <a:cs typeface="NikoshBAN" pitchFamily="2" charset="0"/>
              </a:rPr>
              <a:t>পারবে</a:t>
            </a:r>
            <a:endParaRPr lang="en-US" sz="3000" dirty="0">
              <a:latin typeface="NikoshBAN" pitchFamily="2" charset="0"/>
              <a:cs typeface="NikoshBAN" pitchFamily="2" charset="0"/>
            </a:endParaRPr>
          </a:p>
        </p:txBody>
      </p:sp>
      <p:sp>
        <p:nvSpPr>
          <p:cNvPr id="13" name="TextBox 12"/>
          <p:cNvSpPr txBox="1"/>
          <p:nvPr/>
        </p:nvSpPr>
        <p:spPr>
          <a:xfrm>
            <a:off x="685800" y="4229477"/>
            <a:ext cx="7045747" cy="55399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buFont typeface="Wingdings" pitchFamily="2" charset="2"/>
              <a:buChar char="Ø"/>
            </a:pPr>
            <a:r>
              <a:rPr lang="bn-BD" sz="3000" dirty="0" smtClean="0">
                <a:latin typeface="NikoshBAN" pitchFamily="2" charset="0"/>
                <a:cs typeface="NikoshBAN" pitchFamily="2" charset="0"/>
              </a:rPr>
              <a:t> চাকা-অক্ষদণ্ডের যান্ত্রিক সুবিধা ব্যাখ্যা করতে </a:t>
            </a:r>
            <a:r>
              <a:rPr lang="en-US" sz="3000" dirty="0" err="1" smtClean="0">
                <a:latin typeface="NikoshBAN" pitchFamily="2" charset="0"/>
                <a:cs typeface="NikoshBAN" pitchFamily="2" charset="0"/>
              </a:rPr>
              <a:t>পারবে</a:t>
            </a:r>
            <a:endParaRPr lang="en-US" sz="3000" dirty="0">
              <a:latin typeface="NikoshBAN" pitchFamily="2" charset="0"/>
              <a:cs typeface="NikoshBAN" pitchFamily="2" charset="0"/>
            </a:endParaRPr>
          </a:p>
        </p:txBody>
      </p:sp>
      <p:sp>
        <p:nvSpPr>
          <p:cNvPr id="14" name="TextBox 13"/>
          <p:cNvSpPr txBox="1"/>
          <p:nvPr/>
        </p:nvSpPr>
        <p:spPr>
          <a:xfrm>
            <a:off x="685800" y="4932402"/>
            <a:ext cx="5867400" cy="553998"/>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buFont typeface="Wingdings" pitchFamily="2" charset="2"/>
              <a:buChar char="Ø"/>
            </a:pPr>
            <a:r>
              <a:rPr lang="bn-BD" sz="3000" dirty="0" smtClean="0">
                <a:latin typeface="NikoshBAN" pitchFamily="2" charset="0"/>
                <a:cs typeface="NikoshBAN" pitchFamily="2" charset="0"/>
              </a:rPr>
              <a:t> চাকা-অক্ষদণ্ডের ব্যবহার উল্লেখ করতে </a:t>
            </a:r>
            <a:r>
              <a:rPr lang="en-US" sz="3000" dirty="0" err="1" smtClean="0">
                <a:latin typeface="NikoshBAN" pitchFamily="2" charset="0"/>
                <a:cs typeface="NikoshBAN" pitchFamily="2" charset="0"/>
              </a:rPr>
              <a:t>পারবে</a:t>
            </a:r>
            <a:endParaRPr lang="en-US" sz="3000" dirty="0">
              <a:latin typeface="NikoshBAN" pitchFamily="2" charset="0"/>
              <a:cs typeface="NikoshBAN" pitchFamily="2" charset="0"/>
            </a:endParaRPr>
          </a:p>
        </p:txBody>
      </p:sp>
      <p:sp>
        <p:nvSpPr>
          <p:cNvPr id="7" name="TextBox 6"/>
          <p:cNvSpPr txBox="1"/>
          <p:nvPr/>
        </p:nvSpPr>
        <p:spPr>
          <a:xfrm>
            <a:off x="685800" y="1929825"/>
            <a:ext cx="3531736"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3200" dirty="0" err="1" smtClean="0">
                <a:latin typeface="NikoshBAN" pitchFamily="2" charset="0"/>
                <a:cs typeface="NikoshBAN" pitchFamily="2" charset="0"/>
              </a:rPr>
              <a:t>এই</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পাঠ</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শেষে</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শিক্ষার্থীরা...</a:t>
            </a:r>
            <a:endParaRPr lang="en-US" sz="3200" dirty="0">
              <a:latin typeface="NikoshBAN" pitchFamily="2" charset="0"/>
              <a:cs typeface="NikoshBAN" pitchFamily="2" charset="0"/>
            </a:endParaRPr>
          </a:p>
        </p:txBody>
      </p:sp>
      <p:grpSp>
        <p:nvGrpSpPr>
          <p:cNvPr id="8" name="Group 13"/>
          <p:cNvGrpSpPr/>
          <p:nvPr/>
        </p:nvGrpSpPr>
        <p:grpSpPr>
          <a:xfrm>
            <a:off x="2895600" y="381000"/>
            <a:ext cx="3810000" cy="1143000"/>
            <a:chOff x="1295400" y="533400"/>
            <a:chExt cx="3810000" cy="1371600"/>
          </a:xfrm>
        </p:grpSpPr>
        <p:sp>
          <p:nvSpPr>
            <p:cNvPr id="9" name="Round Single Corner Rectangle 81"/>
            <p:cNvSpPr/>
            <p:nvPr/>
          </p:nvSpPr>
          <p:spPr>
            <a:xfrm flipH="1" flipV="1">
              <a:off x="1295400" y="533400"/>
              <a:ext cx="3810000" cy="1371600"/>
            </a:xfrm>
            <a:prstGeom prst="flowChartAlternateProcess">
              <a:avLst/>
            </a:prstGeom>
            <a:gradFill flip="none" rotWithShape="1">
              <a:gsLst>
                <a:gs pos="82000">
                  <a:schemeClr val="bg2">
                    <a:lumMod val="75000"/>
                  </a:schemeClr>
                </a:gs>
                <a:gs pos="100000">
                  <a:schemeClr val="accent1">
                    <a:tint val="23500"/>
                    <a:satMod val="16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054894" y="914400"/>
              <a:ext cx="2122697" cy="923330"/>
            </a:xfrm>
            <a:prstGeom prst="rect">
              <a:avLst/>
            </a:prstGeom>
            <a:noFill/>
          </p:spPr>
          <p:txBody>
            <a:bodyPr wrap="none" rtlCol="0">
              <a:spAutoFit/>
            </a:bodyPr>
            <a:lstStyle/>
            <a:p>
              <a:r>
                <a:rPr lang="en-US" sz="5400" dirty="0" err="1" smtClean="0">
                  <a:latin typeface="NikoshBAN" pitchFamily="2" charset="0"/>
                  <a:cs typeface="NikoshBAN" pitchFamily="2" charset="0"/>
                </a:rPr>
                <a:t>শিখনফল</a:t>
              </a:r>
              <a:endParaRPr lang="en-US" sz="5400" dirty="0">
                <a:latin typeface="NikoshBAN" pitchFamily="2" charset="0"/>
                <a:cs typeface="NikoshBAN" pitchFamily="2" charset="0"/>
              </a:endParaRPr>
            </a:p>
          </p:txBody>
        </p:sp>
      </p:grpSp>
      <p:sp>
        <p:nvSpPr>
          <p:cNvPr id="10" name="TextBox 9"/>
          <p:cNvSpPr txBox="1"/>
          <p:nvPr/>
        </p:nvSpPr>
        <p:spPr>
          <a:xfrm>
            <a:off x="685800" y="3526552"/>
            <a:ext cx="8113118" cy="553998"/>
          </a:xfrm>
          <a:prstGeom prst="rect">
            <a:avLst/>
          </a:prstGeom>
          <a:ln/>
        </p:spPr>
        <p:style>
          <a:lnRef idx="1">
            <a:schemeClr val="dk1"/>
          </a:lnRef>
          <a:fillRef idx="2">
            <a:schemeClr val="dk1"/>
          </a:fillRef>
          <a:effectRef idx="1">
            <a:schemeClr val="dk1"/>
          </a:effectRef>
          <a:fontRef idx="minor">
            <a:schemeClr val="dk1"/>
          </a:fontRef>
        </p:style>
        <p:txBody>
          <a:bodyPr wrap="none" rtlCol="0">
            <a:spAutoFit/>
          </a:bodyPr>
          <a:lstStyle/>
          <a:p>
            <a:pPr>
              <a:buFont typeface="Wingdings" pitchFamily="2" charset="2"/>
              <a:buChar char="Ø"/>
            </a:pPr>
            <a:r>
              <a:rPr lang="bn-BD" sz="3000" dirty="0" smtClean="0">
                <a:latin typeface="NikoshBAN" pitchFamily="2" charset="0"/>
                <a:cs typeface="NikoshBAN" pitchFamily="2" charset="0"/>
              </a:rPr>
              <a:t> চাকা-অক্ষদণ্ড কোন সরল যন্ত্রের নীতি মেনে চলে তা </a:t>
            </a:r>
            <a:r>
              <a:rPr lang="en-US" sz="3000" dirty="0" err="1" smtClean="0">
                <a:latin typeface="NikoshBAN" pitchFamily="2" charset="0"/>
                <a:cs typeface="NikoshBAN" pitchFamily="2" charset="0"/>
              </a:rPr>
              <a:t>বলতে</a:t>
            </a:r>
            <a:r>
              <a:rPr lang="en-US" sz="3000" dirty="0" smtClean="0">
                <a:latin typeface="NikoshBAN" pitchFamily="2" charset="0"/>
                <a:cs typeface="NikoshBAN" pitchFamily="2" charset="0"/>
              </a:rPr>
              <a:t> </a:t>
            </a:r>
            <a:r>
              <a:rPr lang="en-US" sz="3000" dirty="0" err="1" smtClean="0">
                <a:latin typeface="NikoshBAN" pitchFamily="2" charset="0"/>
                <a:cs typeface="NikoshBAN" pitchFamily="2" charset="0"/>
              </a:rPr>
              <a:t>পারবে</a:t>
            </a:r>
            <a:endParaRPr lang="en-US" sz="30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pSp>
        <p:nvGrpSpPr>
          <p:cNvPr id="23" name="Group 22"/>
          <p:cNvGrpSpPr/>
          <p:nvPr/>
        </p:nvGrpSpPr>
        <p:grpSpPr>
          <a:xfrm>
            <a:off x="3012744" y="1752600"/>
            <a:ext cx="136478" cy="3505200"/>
            <a:chOff x="2631744" y="1447800"/>
            <a:chExt cx="136478" cy="3505200"/>
          </a:xfrm>
        </p:grpSpPr>
        <p:cxnSp>
          <p:nvCxnSpPr>
            <p:cNvPr id="44" name="Straight Connector 43"/>
            <p:cNvCxnSpPr/>
            <p:nvPr/>
          </p:nvCxnSpPr>
          <p:spPr>
            <a:xfrm flipH="1">
              <a:off x="2667001" y="1447800"/>
              <a:ext cx="76199" cy="34893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Freeform 48"/>
            <p:cNvSpPr/>
            <p:nvPr/>
          </p:nvSpPr>
          <p:spPr>
            <a:xfrm>
              <a:off x="2631744" y="4732429"/>
              <a:ext cx="136478" cy="220571"/>
            </a:xfrm>
            <a:custGeom>
              <a:avLst/>
              <a:gdLst>
                <a:gd name="connsiteX0" fmla="*/ 54591 w 136478"/>
                <a:gd name="connsiteY0" fmla="*/ 220571 h 220571"/>
                <a:gd name="connsiteX1" fmla="*/ 0 w 136478"/>
                <a:gd name="connsiteY1" fmla="*/ 97741 h 220571"/>
                <a:gd name="connsiteX2" fmla="*/ 13648 w 136478"/>
                <a:gd name="connsiteY2" fmla="*/ 56798 h 220571"/>
                <a:gd name="connsiteX3" fmla="*/ 54591 w 136478"/>
                <a:gd name="connsiteY3" fmla="*/ 15854 h 220571"/>
                <a:gd name="connsiteX4" fmla="*/ 136478 w 136478"/>
                <a:gd name="connsiteY4" fmla="*/ 2207 h 22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78" h="220571">
                  <a:moveTo>
                    <a:pt x="54591" y="220571"/>
                  </a:moveTo>
                  <a:cubicBezTo>
                    <a:pt x="22109" y="123123"/>
                    <a:pt x="43256" y="162624"/>
                    <a:pt x="0" y="97741"/>
                  </a:cubicBezTo>
                  <a:cubicBezTo>
                    <a:pt x="4549" y="84093"/>
                    <a:pt x="5668" y="68768"/>
                    <a:pt x="13648" y="56798"/>
                  </a:cubicBezTo>
                  <a:cubicBezTo>
                    <a:pt x="24354" y="40739"/>
                    <a:pt x="37833" y="25430"/>
                    <a:pt x="54591" y="15854"/>
                  </a:cubicBezTo>
                  <a:cubicBezTo>
                    <a:pt x="82335" y="0"/>
                    <a:pt x="107730" y="2207"/>
                    <a:pt x="136478" y="2207"/>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an 7"/>
          <p:cNvSpPr/>
          <p:nvPr/>
        </p:nvSpPr>
        <p:spPr>
          <a:xfrm rot="5400000">
            <a:off x="2476500" y="2626270"/>
            <a:ext cx="152400" cy="533400"/>
          </a:xfrm>
          <a:prstGeom prst="can">
            <a:avLst>
              <a:gd name="adj"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n 5"/>
          <p:cNvSpPr/>
          <p:nvPr/>
        </p:nvSpPr>
        <p:spPr>
          <a:xfrm rot="5400000">
            <a:off x="2099441" y="2165131"/>
            <a:ext cx="2430518" cy="1384738"/>
          </a:xfrm>
          <a:prstGeom prst="can">
            <a:avLst>
              <a:gd name="adj" fmla="val 50000"/>
            </a:avLst>
          </a:prstGeom>
          <a:gradFill>
            <a:gsLst>
              <a:gs pos="0">
                <a:srgbClr val="D6B19C"/>
              </a:gs>
              <a:gs pos="30000">
                <a:srgbClr val="D49E6C"/>
              </a:gs>
              <a:gs pos="70000">
                <a:srgbClr val="A65528"/>
              </a:gs>
              <a:gs pos="100000">
                <a:srgbClr val="663012"/>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n 6"/>
          <p:cNvSpPr/>
          <p:nvPr/>
        </p:nvSpPr>
        <p:spPr>
          <a:xfrm rot="5400000">
            <a:off x="4114800" y="2057400"/>
            <a:ext cx="533400" cy="1600200"/>
          </a:xfrm>
          <a:prstGeom prst="can">
            <a:avLst>
              <a:gd name="adj" fmla="val 50000"/>
            </a:avLst>
          </a:prstGeom>
          <a:gradFill>
            <a:gsLst>
              <a:gs pos="0">
                <a:srgbClr val="D6B19C"/>
              </a:gs>
              <a:gs pos="30000">
                <a:srgbClr val="D49E6C"/>
              </a:gs>
              <a:gs pos="70000">
                <a:srgbClr val="A65528"/>
              </a:gs>
              <a:gs pos="100000">
                <a:srgbClr val="663012"/>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n 12"/>
          <p:cNvSpPr/>
          <p:nvPr/>
        </p:nvSpPr>
        <p:spPr>
          <a:xfrm rot="5400000">
            <a:off x="5278819" y="2519853"/>
            <a:ext cx="155030" cy="685800"/>
          </a:xfrm>
          <a:prstGeom prst="can">
            <a:avLst>
              <a:gd name="adj"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803634" y="1644869"/>
            <a:ext cx="302172" cy="2427890"/>
          </a:xfrm>
          <a:custGeom>
            <a:avLst/>
            <a:gdLst>
              <a:gd name="connsiteX0" fmla="*/ 302172 w 302172"/>
              <a:gd name="connsiteY0" fmla="*/ 0 h 2427890"/>
              <a:gd name="connsiteX1" fmla="*/ 176048 w 302172"/>
              <a:gd name="connsiteY1" fmla="*/ 173421 h 2427890"/>
              <a:gd name="connsiteX2" fmla="*/ 65689 w 302172"/>
              <a:gd name="connsiteY2" fmla="*/ 551794 h 2427890"/>
              <a:gd name="connsiteX3" fmla="*/ 18393 w 302172"/>
              <a:gd name="connsiteY3" fmla="*/ 914400 h 2427890"/>
              <a:gd name="connsiteX4" fmla="*/ 2627 w 302172"/>
              <a:gd name="connsiteY4" fmla="*/ 1434663 h 2427890"/>
              <a:gd name="connsiteX5" fmla="*/ 34158 w 302172"/>
              <a:gd name="connsiteY5" fmla="*/ 1749973 h 2427890"/>
              <a:gd name="connsiteX6" fmla="*/ 65689 w 302172"/>
              <a:gd name="connsiteY6" fmla="*/ 2065283 h 2427890"/>
              <a:gd name="connsiteX7" fmla="*/ 144517 w 302172"/>
              <a:gd name="connsiteY7" fmla="*/ 2286000 h 2427890"/>
              <a:gd name="connsiteX8" fmla="*/ 270641 w 302172"/>
              <a:gd name="connsiteY8" fmla="*/ 2427890 h 242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172" h="2427890">
                <a:moveTo>
                  <a:pt x="302172" y="0"/>
                </a:moveTo>
                <a:cubicBezTo>
                  <a:pt x="258817" y="40728"/>
                  <a:pt x="215462" y="81456"/>
                  <a:pt x="176048" y="173421"/>
                </a:cubicBezTo>
                <a:cubicBezTo>
                  <a:pt x="136634" y="265386"/>
                  <a:pt x="91965" y="428298"/>
                  <a:pt x="65689" y="551794"/>
                </a:cubicBezTo>
                <a:cubicBezTo>
                  <a:pt x="39413" y="675290"/>
                  <a:pt x="28903" y="767255"/>
                  <a:pt x="18393" y="914400"/>
                </a:cubicBezTo>
                <a:cubicBezTo>
                  <a:pt x="7883" y="1061545"/>
                  <a:pt x="0" y="1295401"/>
                  <a:pt x="2627" y="1434663"/>
                </a:cubicBezTo>
                <a:cubicBezTo>
                  <a:pt x="5254" y="1573925"/>
                  <a:pt x="34158" y="1749973"/>
                  <a:pt x="34158" y="1749973"/>
                </a:cubicBezTo>
                <a:cubicBezTo>
                  <a:pt x="44668" y="1855076"/>
                  <a:pt x="47296" y="1975945"/>
                  <a:pt x="65689" y="2065283"/>
                </a:cubicBezTo>
                <a:cubicBezTo>
                  <a:pt x="84082" y="2154621"/>
                  <a:pt x="110358" y="2225566"/>
                  <a:pt x="144517" y="2286000"/>
                </a:cubicBezTo>
                <a:cubicBezTo>
                  <a:pt x="178676" y="2346434"/>
                  <a:pt x="270641" y="2427890"/>
                  <a:pt x="270641" y="242789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2927132" y="1663264"/>
            <a:ext cx="302172" cy="2427890"/>
          </a:xfrm>
          <a:custGeom>
            <a:avLst/>
            <a:gdLst>
              <a:gd name="connsiteX0" fmla="*/ 302172 w 302172"/>
              <a:gd name="connsiteY0" fmla="*/ 0 h 2427890"/>
              <a:gd name="connsiteX1" fmla="*/ 176048 w 302172"/>
              <a:gd name="connsiteY1" fmla="*/ 173421 h 2427890"/>
              <a:gd name="connsiteX2" fmla="*/ 65689 w 302172"/>
              <a:gd name="connsiteY2" fmla="*/ 551794 h 2427890"/>
              <a:gd name="connsiteX3" fmla="*/ 18393 w 302172"/>
              <a:gd name="connsiteY3" fmla="*/ 914400 h 2427890"/>
              <a:gd name="connsiteX4" fmla="*/ 2627 w 302172"/>
              <a:gd name="connsiteY4" fmla="*/ 1434663 h 2427890"/>
              <a:gd name="connsiteX5" fmla="*/ 34158 w 302172"/>
              <a:gd name="connsiteY5" fmla="*/ 1749973 h 2427890"/>
              <a:gd name="connsiteX6" fmla="*/ 65689 w 302172"/>
              <a:gd name="connsiteY6" fmla="*/ 2065283 h 2427890"/>
              <a:gd name="connsiteX7" fmla="*/ 144517 w 302172"/>
              <a:gd name="connsiteY7" fmla="*/ 2286000 h 2427890"/>
              <a:gd name="connsiteX8" fmla="*/ 270641 w 302172"/>
              <a:gd name="connsiteY8" fmla="*/ 2427890 h 242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172" h="2427890">
                <a:moveTo>
                  <a:pt x="302172" y="0"/>
                </a:moveTo>
                <a:cubicBezTo>
                  <a:pt x="258817" y="40728"/>
                  <a:pt x="215462" y="81456"/>
                  <a:pt x="176048" y="173421"/>
                </a:cubicBezTo>
                <a:cubicBezTo>
                  <a:pt x="136634" y="265386"/>
                  <a:pt x="91965" y="428298"/>
                  <a:pt x="65689" y="551794"/>
                </a:cubicBezTo>
                <a:cubicBezTo>
                  <a:pt x="39413" y="675290"/>
                  <a:pt x="28903" y="767255"/>
                  <a:pt x="18393" y="914400"/>
                </a:cubicBezTo>
                <a:cubicBezTo>
                  <a:pt x="7883" y="1061545"/>
                  <a:pt x="0" y="1295401"/>
                  <a:pt x="2627" y="1434663"/>
                </a:cubicBezTo>
                <a:cubicBezTo>
                  <a:pt x="5254" y="1573925"/>
                  <a:pt x="34158" y="1749973"/>
                  <a:pt x="34158" y="1749973"/>
                </a:cubicBezTo>
                <a:cubicBezTo>
                  <a:pt x="44668" y="1855076"/>
                  <a:pt x="47296" y="1975945"/>
                  <a:pt x="65689" y="2065283"/>
                </a:cubicBezTo>
                <a:cubicBezTo>
                  <a:pt x="84082" y="2154621"/>
                  <a:pt x="110358" y="2225566"/>
                  <a:pt x="144517" y="2286000"/>
                </a:cubicBezTo>
                <a:cubicBezTo>
                  <a:pt x="178676" y="2346434"/>
                  <a:pt x="270641" y="2427890"/>
                  <a:pt x="270641" y="242789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3061136" y="1663264"/>
            <a:ext cx="302172" cy="2427890"/>
          </a:xfrm>
          <a:custGeom>
            <a:avLst/>
            <a:gdLst>
              <a:gd name="connsiteX0" fmla="*/ 302172 w 302172"/>
              <a:gd name="connsiteY0" fmla="*/ 0 h 2427890"/>
              <a:gd name="connsiteX1" fmla="*/ 176048 w 302172"/>
              <a:gd name="connsiteY1" fmla="*/ 173421 h 2427890"/>
              <a:gd name="connsiteX2" fmla="*/ 65689 w 302172"/>
              <a:gd name="connsiteY2" fmla="*/ 551794 h 2427890"/>
              <a:gd name="connsiteX3" fmla="*/ 18393 w 302172"/>
              <a:gd name="connsiteY3" fmla="*/ 914400 h 2427890"/>
              <a:gd name="connsiteX4" fmla="*/ 2627 w 302172"/>
              <a:gd name="connsiteY4" fmla="*/ 1434663 h 2427890"/>
              <a:gd name="connsiteX5" fmla="*/ 34158 w 302172"/>
              <a:gd name="connsiteY5" fmla="*/ 1749973 h 2427890"/>
              <a:gd name="connsiteX6" fmla="*/ 65689 w 302172"/>
              <a:gd name="connsiteY6" fmla="*/ 2065283 h 2427890"/>
              <a:gd name="connsiteX7" fmla="*/ 144517 w 302172"/>
              <a:gd name="connsiteY7" fmla="*/ 2286000 h 2427890"/>
              <a:gd name="connsiteX8" fmla="*/ 270641 w 302172"/>
              <a:gd name="connsiteY8" fmla="*/ 2427890 h 242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172" h="2427890">
                <a:moveTo>
                  <a:pt x="302172" y="0"/>
                </a:moveTo>
                <a:cubicBezTo>
                  <a:pt x="258817" y="40728"/>
                  <a:pt x="215462" y="81456"/>
                  <a:pt x="176048" y="173421"/>
                </a:cubicBezTo>
                <a:cubicBezTo>
                  <a:pt x="136634" y="265386"/>
                  <a:pt x="91965" y="428298"/>
                  <a:pt x="65689" y="551794"/>
                </a:cubicBezTo>
                <a:cubicBezTo>
                  <a:pt x="39413" y="675290"/>
                  <a:pt x="28903" y="767255"/>
                  <a:pt x="18393" y="914400"/>
                </a:cubicBezTo>
                <a:cubicBezTo>
                  <a:pt x="7883" y="1061545"/>
                  <a:pt x="0" y="1295401"/>
                  <a:pt x="2627" y="1434663"/>
                </a:cubicBezTo>
                <a:cubicBezTo>
                  <a:pt x="5254" y="1573925"/>
                  <a:pt x="34158" y="1749973"/>
                  <a:pt x="34158" y="1749973"/>
                </a:cubicBezTo>
                <a:cubicBezTo>
                  <a:pt x="44668" y="1855076"/>
                  <a:pt x="47296" y="1975945"/>
                  <a:pt x="65689" y="2065283"/>
                </a:cubicBezTo>
                <a:cubicBezTo>
                  <a:pt x="84082" y="2154621"/>
                  <a:pt x="110358" y="2225566"/>
                  <a:pt x="144517" y="2286000"/>
                </a:cubicBezTo>
                <a:cubicBezTo>
                  <a:pt x="178676" y="2346434"/>
                  <a:pt x="270641" y="2427890"/>
                  <a:pt x="270641" y="242789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4343400" y="2590800"/>
            <a:ext cx="76200" cy="533400"/>
          </a:xfrm>
          <a:custGeom>
            <a:avLst/>
            <a:gdLst>
              <a:gd name="connsiteX0" fmla="*/ 302172 w 302172"/>
              <a:gd name="connsiteY0" fmla="*/ 0 h 2427890"/>
              <a:gd name="connsiteX1" fmla="*/ 176048 w 302172"/>
              <a:gd name="connsiteY1" fmla="*/ 173421 h 2427890"/>
              <a:gd name="connsiteX2" fmla="*/ 65689 w 302172"/>
              <a:gd name="connsiteY2" fmla="*/ 551794 h 2427890"/>
              <a:gd name="connsiteX3" fmla="*/ 18393 w 302172"/>
              <a:gd name="connsiteY3" fmla="*/ 914400 h 2427890"/>
              <a:gd name="connsiteX4" fmla="*/ 2627 w 302172"/>
              <a:gd name="connsiteY4" fmla="*/ 1434663 h 2427890"/>
              <a:gd name="connsiteX5" fmla="*/ 34158 w 302172"/>
              <a:gd name="connsiteY5" fmla="*/ 1749973 h 2427890"/>
              <a:gd name="connsiteX6" fmla="*/ 65689 w 302172"/>
              <a:gd name="connsiteY6" fmla="*/ 2065283 h 2427890"/>
              <a:gd name="connsiteX7" fmla="*/ 144517 w 302172"/>
              <a:gd name="connsiteY7" fmla="*/ 2286000 h 2427890"/>
              <a:gd name="connsiteX8" fmla="*/ 270641 w 302172"/>
              <a:gd name="connsiteY8" fmla="*/ 2427890 h 242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172" h="2427890">
                <a:moveTo>
                  <a:pt x="302172" y="0"/>
                </a:moveTo>
                <a:cubicBezTo>
                  <a:pt x="258817" y="40728"/>
                  <a:pt x="215462" y="81456"/>
                  <a:pt x="176048" y="173421"/>
                </a:cubicBezTo>
                <a:cubicBezTo>
                  <a:pt x="136634" y="265386"/>
                  <a:pt x="91965" y="428298"/>
                  <a:pt x="65689" y="551794"/>
                </a:cubicBezTo>
                <a:cubicBezTo>
                  <a:pt x="39413" y="675290"/>
                  <a:pt x="28903" y="767255"/>
                  <a:pt x="18393" y="914400"/>
                </a:cubicBezTo>
                <a:cubicBezTo>
                  <a:pt x="7883" y="1061545"/>
                  <a:pt x="0" y="1295401"/>
                  <a:pt x="2627" y="1434663"/>
                </a:cubicBezTo>
                <a:cubicBezTo>
                  <a:pt x="5254" y="1573925"/>
                  <a:pt x="34158" y="1749973"/>
                  <a:pt x="34158" y="1749973"/>
                </a:cubicBezTo>
                <a:cubicBezTo>
                  <a:pt x="44668" y="1855076"/>
                  <a:pt x="47296" y="1975945"/>
                  <a:pt x="65689" y="2065283"/>
                </a:cubicBezTo>
                <a:cubicBezTo>
                  <a:pt x="84082" y="2154621"/>
                  <a:pt x="110358" y="2225566"/>
                  <a:pt x="144517" y="2286000"/>
                </a:cubicBezTo>
                <a:cubicBezTo>
                  <a:pt x="178676" y="2346434"/>
                  <a:pt x="270641" y="2427890"/>
                  <a:pt x="270641" y="242789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4416970" y="2590800"/>
            <a:ext cx="76200" cy="533400"/>
          </a:xfrm>
          <a:custGeom>
            <a:avLst/>
            <a:gdLst>
              <a:gd name="connsiteX0" fmla="*/ 302172 w 302172"/>
              <a:gd name="connsiteY0" fmla="*/ 0 h 2427890"/>
              <a:gd name="connsiteX1" fmla="*/ 176048 w 302172"/>
              <a:gd name="connsiteY1" fmla="*/ 173421 h 2427890"/>
              <a:gd name="connsiteX2" fmla="*/ 65689 w 302172"/>
              <a:gd name="connsiteY2" fmla="*/ 551794 h 2427890"/>
              <a:gd name="connsiteX3" fmla="*/ 18393 w 302172"/>
              <a:gd name="connsiteY3" fmla="*/ 914400 h 2427890"/>
              <a:gd name="connsiteX4" fmla="*/ 2627 w 302172"/>
              <a:gd name="connsiteY4" fmla="*/ 1434663 h 2427890"/>
              <a:gd name="connsiteX5" fmla="*/ 34158 w 302172"/>
              <a:gd name="connsiteY5" fmla="*/ 1749973 h 2427890"/>
              <a:gd name="connsiteX6" fmla="*/ 65689 w 302172"/>
              <a:gd name="connsiteY6" fmla="*/ 2065283 h 2427890"/>
              <a:gd name="connsiteX7" fmla="*/ 144517 w 302172"/>
              <a:gd name="connsiteY7" fmla="*/ 2286000 h 2427890"/>
              <a:gd name="connsiteX8" fmla="*/ 270641 w 302172"/>
              <a:gd name="connsiteY8" fmla="*/ 2427890 h 242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172" h="2427890">
                <a:moveTo>
                  <a:pt x="302172" y="0"/>
                </a:moveTo>
                <a:cubicBezTo>
                  <a:pt x="258817" y="40728"/>
                  <a:pt x="215462" y="81456"/>
                  <a:pt x="176048" y="173421"/>
                </a:cubicBezTo>
                <a:cubicBezTo>
                  <a:pt x="136634" y="265386"/>
                  <a:pt x="91965" y="428298"/>
                  <a:pt x="65689" y="551794"/>
                </a:cubicBezTo>
                <a:cubicBezTo>
                  <a:pt x="39413" y="675290"/>
                  <a:pt x="28903" y="767255"/>
                  <a:pt x="18393" y="914400"/>
                </a:cubicBezTo>
                <a:cubicBezTo>
                  <a:pt x="7883" y="1061545"/>
                  <a:pt x="0" y="1295401"/>
                  <a:pt x="2627" y="1434663"/>
                </a:cubicBezTo>
                <a:cubicBezTo>
                  <a:pt x="5254" y="1573925"/>
                  <a:pt x="34158" y="1749973"/>
                  <a:pt x="34158" y="1749973"/>
                </a:cubicBezTo>
                <a:cubicBezTo>
                  <a:pt x="44668" y="1855076"/>
                  <a:pt x="47296" y="1975945"/>
                  <a:pt x="65689" y="2065283"/>
                </a:cubicBezTo>
                <a:cubicBezTo>
                  <a:pt x="84082" y="2154621"/>
                  <a:pt x="110358" y="2225566"/>
                  <a:pt x="144517" y="2286000"/>
                </a:cubicBezTo>
                <a:cubicBezTo>
                  <a:pt x="178676" y="2346434"/>
                  <a:pt x="270641" y="2427890"/>
                  <a:pt x="270641" y="242789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4508936" y="2590800"/>
            <a:ext cx="76200" cy="533400"/>
          </a:xfrm>
          <a:custGeom>
            <a:avLst/>
            <a:gdLst>
              <a:gd name="connsiteX0" fmla="*/ 302172 w 302172"/>
              <a:gd name="connsiteY0" fmla="*/ 0 h 2427890"/>
              <a:gd name="connsiteX1" fmla="*/ 176048 w 302172"/>
              <a:gd name="connsiteY1" fmla="*/ 173421 h 2427890"/>
              <a:gd name="connsiteX2" fmla="*/ 65689 w 302172"/>
              <a:gd name="connsiteY2" fmla="*/ 551794 h 2427890"/>
              <a:gd name="connsiteX3" fmla="*/ 18393 w 302172"/>
              <a:gd name="connsiteY3" fmla="*/ 914400 h 2427890"/>
              <a:gd name="connsiteX4" fmla="*/ 2627 w 302172"/>
              <a:gd name="connsiteY4" fmla="*/ 1434663 h 2427890"/>
              <a:gd name="connsiteX5" fmla="*/ 34158 w 302172"/>
              <a:gd name="connsiteY5" fmla="*/ 1749973 h 2427890"/>
              <a:gd name="connsiteX6" fmla="*/ 65689 w 302172"/>
              <a:gd name="connsiteY6" fmla="*/ 2065283 h 2427890"/>
              <a:gd name="connsiteX7" fmla="*/ 144517 w 302172"/>
              <a:gd name="connsiteY7" fmla="*/ 2286000 h 2427890"/>
              <a:gd name="connsiteX8" fmla="*/ 270641 w 302172"/>
              <a:gd name="connsiteY8" fmla="*/ 2427890 h 242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172" h="2427890">
                <a:moveTo>
                  <a:pt x="302172" y="0"/>
                </a:moveTo>
                <a:cubicBezTo>
                  <a:pt x="258817" y="40728"/>
                  <a:pt x="215462" y="81456"/>
                  <a:pt x="176048" y="173421"/>
                </a:cubicBezTo>
                <a:cubicBezTo>
                  <a:pt x="136634" y="265386"/>
                  <a:pt x="91965" y="428298"/>
                  <a:pt x="65689" y="551794"/>
                </a:cubicBezTo>
                <a:cubicBezTo>
                  <a:pt x="39413" y="675290"/>
                  <a:pt x="28903" y="767255"/>
                  <a:pt x="18393" y="914400"/>
                </a:cubicBezTo>
                <a:cubicBezTo>
                  <a:pt x="7883" y="1061545"/>
                  <a:pt x="0" y="1295401"/>
                  <a:pt x="2627" y="1434663"/>
                </a:cubicBezTo>
                <a:cubicBezTo>
                  <a:pt x="5254" y="1573925"/>
                  <a:pt x="34158" y="1749973"/>
                  <a:pt x="34158" y="1749973"/>
                </a:cubicBezTo>
                <a:cubicBezTo>
                  <a:pt x="44668" y="1855076"/>
                  <a:pt x="47296" y="1975945"/>
                  <a:pt x="65689" y="2065283"/>
                </a:cubicBezTo>
                <a:cubicBezTo>
                  <a:pt x="84082" y="2154621"/>
                  <a:pt x="110358" y="2225566"/>
                  <a:pt x="144517" y="2286000"/>
                </a:cubicBezTo>
                <a:cubicBezTo>
                  <a:pt x="178676" y="2346434"/>
                  <a:pt x="270641" y="2427890"/>
                  <a:pt x="270641" y="242789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 name="Group 21"/>
          <p:cNvGrpSpPr/>
          <p:nvPr/>
        </p:nvGrpSpPr>
        <p:grpSpPr>
          <a:xfrm>
            <a:off x="4359635" y="3124200"/>
            <a:ext cx="136478" cy="1512627"/>
            <a:chOff x="4162567" y="2895600"/>
            <a:chExt cx="136478" cy="1512627"/>
          </a:xfrm>
        </p:grpSpPr>
        <p:cxnSp>
          <p:nvCxnSpPr>
            <p:cNvPr id="38" name="Straight Connector 37"/>
            <p:cNvCxnSpPr/>
            <p:nvPr/>
          </p:nvCxnSpPr>
          <p:spPr>
            <a:xfrm flipH="1">
              <a:off x="4191000" y="2895600"/>
              <a:ext cx="10601" cy="15081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Freeform 47"/>
            <p:cNvSpPr/>
            <p:nvPr/>
          </p:nvSpPr>
          <p:spPr>
            <a:xfrm>
              <a:off x="4162567" y="4187656"/>
              <a:ext cx="136478" cy="220571"/>
            </a:xfrm>
            <a:custGeom>
              <a:avLst/>
              <a:gdLst>
                <a:gd name="connsiteX0" fmla="*/ 54591 w 136478"/>
                <a:gd name="connsiteY0" fmla="*/ 220571 h 220571"/>
                <a:gd name="connsiteX1" fmla="*/ 0 w 136478"/>
                <a:gd name="connsiteY1" fmla="*/ 97741 h 220571"/>
                <a:gd name="connsiteX2" fmla="*/ 13648 w 136478"/>
                <a:gd name="connsiteY2" fmla="*/ 56798 h 220571"/>
                <a:gd name="connsiteX3" fmla="*/ 54591 w 136478"/>
                <a:gd name="connsiteY3" fmla="*/ 15854 h 220571"/>
                <a:gd name="connsiteX4" fmla="*/ 136478 w 136478"/>
                <a:gd name="connsiteY4" fmla="*/ 2207 h 22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78" h="220571">
                  <a:moveTo>
                    <a:pt x="54591" y="220571"/>
                  </a:moveTo>
                  <a:cubicBezTo>
                    <a:pt x="22109" y="123123"/>
                    <a:pt x="43256" y="162624"/>
                    <a:pt x="0" y="97741"/>
                  </a:cubicBezTo>
                  <a:cubicBezTo>
                    <a:pt x="4549" y="84093"/>
                    <a:pt x="5668" y="68768"/>
                    <a:pt x="13648" y="56798"/>
                  </a:cubicBezTo>
                  <a:cubicBezTo>
                    <a:pt x="24354" y="40739"/>
                    <a:pt x="37833" y="25430"/>
                    <a:pt x="54591" y="15854"/>
                  </a:cubicBezTo>
                  <a:cubicBezTo>
                    <a:pt x="82335" y="0"/>
                    <a:pt x="107730" y="2207"/>
                    <a:pt x="136478" y="2207"/>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4" name="Rectangular Callout 23"/>
          <p:cNvSpPr/>
          <p:nvPr/>
        </p:nvSpPr>
        <p:spPr>
          <a:xfrm>
            <a:off x="4419600" y="1143000"/>
            <a:ext cx="838200" cy="457200"/>
          </a:xfrm>
          <a:prstGeom prst="wedgeRectCallout">
            <a:avLst>
              <a:gd name="adj1" fmla="val -127247"/>
              <a:gd name="adj2" fmla="val 153534"/>
            </a:avLst>
          </a:prstGeom>
          <a:solidFill>
            <a:schemeClr val="accent3">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NikoshBAN" pitchFamily="2" charset="0"/>
              <a:cs typeface="NikoshBAN" pitchFamily="2" charset="0"/>
            </a:endParaRPr>
          </a:p>
        </p:txBody>
      </p:sp>
      <p:sp>
        <p:nvSpPr>
          <p:cNvPr id="25" name="Rectangular Callout 24"/>
          <p:cNvSpPr/>
          <p:nvPr/>
        </p:nvSpPr>
        <p:spPr>
          <a:xfrm>
            <a:off x="5562600" y="1676400"/>
            <a:ext cx="1219200" cy="457200"/>
          </a:xfrm>
          <a:prstGeom prst="wedgeRectCallout">
            <a:avLst>
              <a:gd name="adj1" fmla="val -127247"/>
              <a:gd name="adj2" fmla="val 153534"/>
            </a:avLst>
          </a:prstGeom>
          <a:solidFill>
            <a:schemeClr val="accent3">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NikoshBAN" pitchFamily="2" charset="0"/>
              <a:cs typeface="NikoshBAN" pitchFamily="2" charset="0"/>
            </a:endParaRPr>
          </a:p>
        </p:txBody>
      </p:sp>
      <p:sp>
        <p:nvSpPr>
          <p:cNvPr id="27" name="Down Arrow 26"/>
          <p:cNvSpPr/>
          <p:nvPr/>
        </p:nvSpPr>
        <p:spPr>
          <a:xfrm>
            <a:off x="2438400" y="5181600"/>
            <a:ext cx="1219200" cy="685800"/>
          </a:xfrm>
          <a:prstGeom prst="down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atin typeface="NikoshBAN" pitchFamily="2" charset="0"/>
                <a:cs typeface="NikoshBAN" pitchFamily="2" charset="0"/>
              </a:rPr>
              <a:t>বল</a:t>
            </a:r>
            <a:endParaRPr lang="en-US" sz="3200" dirty="0">
              <a:latin typeface="NikoshBAN" pitchFamily="2" charset="0"/>
              <a:cs typeface="NikoshBAN" pitchFamily="2" charset="0"/>
            </a:endParaRPr>
          </a:p>
        </p:txBody>
      </p:sp>
      <p:sp>
        <p:nvSpPr>
          <p:cNvPr id="28" name="Up Arrow 27"/>
          <p:cNvSpPr/>
          <p:nvPr/>
        </p:nvSpPr>
        <p:spPr>
          <a:xfrm>
            <a:off x="3657600" y="4648200"/>
            <a:ext cx="1447800" cy="685800"/>
          </a:xfrm>
          <a:prstGeom prst="upArrow">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atin typeface="NikoshBAN" pitchFamily="2" charset="0"/>
                <a:cs typeface="NikoshBAN" pitchFamily="2" charset="0"/>
              </a:rPr>
              <a:t>ভার</a:t>
            </a:r>
            <a:endParaRPr lang="en-US" sz="3200" dirty="0">
              <a:latin typeface="NikoshBAN" pitchFamily="2" charset="0"/>
              <a:cs typeface="NikoshBAN" pitchFamily="2" charset="0"/>
            </a:endParaRPr>
          </a:p>
        </p:txBody>
      </p:sp>
      <p:sp>
        <p:nvSpPr>
          <p:cNvPr id="26" name="TextBox 25"/>
          <p:cNvSpPr txBox="1"/>
          <p:nvPr/>
        </p:nvSpPr>
        <p:spPr>
          <a:xfrm>
            <a:off x="4422230" y="1095702"/>
            <a:ext cx="780983" cy="584775"/>
          </a:xfrm>
          <a:prstGeom prst="rect">
            <a:avLst/>
          </a:prstGeom>
          <a:noFill/>
        </p:spPr>
        <p:txBody>
          <a:bodyPr wrap="none" rtlCol="0">
            <a:spAutoFit/>
          </a:bodyPr>
          <a:lstStyle/>
          <a:p>
            <a:r>
              <a:rPr lang="bn-BD" sz="3200" dirty="0" smtClean="0">
                <a:latin typeface="NikoshBAN" pitchFamily="2" charset="0"/>
                <a:cs typeface="NikoshBAN" pitchFamily="2" charset="0"/>
              </a:rPr>
              <a:t>চাকা</a:t>
            </a:r>
            <a:endParaRPr lang="en-US" sz="3200" dirty="0">
              <a:latin typeface="NikoshBAN" pitchFamily="2" charset="0"/>
              <a:cs typeface="NikoshBAN" pitchFamily="2" charset="0"/>
            </a:endParaRPr>
          </a:p>
        </p:txBody>
      </p:sp>
      <p:sp>
        <p:nvSpPr>
          <p:cNvPr id="30" name="TextBox 29"/>
          <p:cNvSpPr txBox="1"/>
          <p:nvPr/>
        </p:nvSpPr>
        <p:spPr>
          <a:xfrm>
            <a:off x="4572000" y="1066800"/>
            <a:ext cx="410690" cy="646331"/>
          </a:xfrm>
          <a:prstGeom prst="rect">
            <a:avLst/>
          </a:prstGeom>
          <a:noFill/>
        </p:spPr>
        <p:txBody>
          <a:bodyPr wrap="none" rtlCol="0">
            <a:spAutoFit/>
          </a:bodyPr>
          <a:lstStyle/>
          <a:p>
            <a:r>
              <a:rPr lang="bn-BD" sz="3600" b="1" dirty="0" smtClean="0">
                <a:solidFill>
                  <a:srgbClr val="FF0000"/>
                </a:solidFill>
                <a:latin typeface="NikoshBAN" pitchFamily="2" charset="0"/>
                <a:cs typeface="NikoshBAN" pitchFamily="2" charset="0"/>
              </a:rPr>
              <a:t>?</a:t>
            </a:r>
            <a:endParaRPr lang="en-US" sz="3600" b="1" dirty="0">
              <a:solidFill>
                <a:srgbClr val="FF0000"/>
              </a:solidFill>
              <a:latin typeface="NikoshBAN" pitchFamily="2" charset="0"/>
              <a:cs typeface="NikoshBAN" pitchFamily="2" charset="0"/>
            </a:endParaRPr>
          </a:p>
        </p:txBody>
      </p:sp>
      <p:sp>
        <p:nvSpPr>
          <p:cNvPr id="39" name="TextBox 38"/>
          <p:cNvSpPr txBox="1"/>
          <p:nvPr/>
        </p:nvSpPr>
        <p:spPr>
          <a:xfrm>
            <a:off x="5638800" y="1625025"/>
            <a:ext cx="1112805" cy="584775"/>
          </a:xfrm>
          <a:prstGeom prst="rect">
            <a:avLst/>
          </a:prstGeom>
          <a:noFill/>
        </p:spPr>
        <p:txBody>
          <a:bodyPr wrap="none" rtlCol="0">
            <a:spAutoFit/>
          </a:bodyPr>
          <a:lstStyle/>
          <a:p>
            <a:r>
              <a:rPr lang="bn-BD" sz="3200" dirty="0" smtClean="0">
                <a:latin typeface="NikoshBAN" pitchFamily="2" charset="0"/>
                <a:cs typeface="NikoshBAN" pitchFamily="2" charset="0"/>
              </a:rPr>
              <a:t>অক্ষদণ্ড</a:t>
            </a:r>
            <a:endParaRPr lang="en-US" sz="3200" dirty="0">
              <a:latin typeface="NikoshBAN" pitchFamily="2" charset="0"/>
              <a:cs typeface="NikoshBAN" pitchFamily="2" charset="0"/>
            </a:endParaRPr>
          </a:p>
        </p:txBody>
      </p:sp>
      <p:sp>
        <p:nvSpPr>
          <p:cNvPr id="40" name="TextBox 39"/>
          <p:cNvSpPr txBox="1"/>
          <p:nvPr/>
        </p:nvSpPr>
        <p:spPr>
          <a:xfrm>
            <a:off x="5943600" y="1587064"/>
            <a:ext cx="410690" cy="646331"/>
          </a:xfrm>
          <a:prstGeom prst="rect">
            <a:avLst/>
          </a:prstGeom>
          <a:noFill/>
        </p:spPr>
        <p:txBody>
          <a:bodyPr wrap="none" rtlCol="0">
            <a:spAutoFit/>
          </a:bodyPr>
          <a:lstStyle/>
          <a:p>
            <a:r>
              <a:rPr lang="bn-BD" sz="3600" b="1" dirty="0" smtClean="0">
                <a:solidFill>
                  <a:srgbClr val="FF0000"/>
                </a:solidFill>
                <a:latin typeface="NikoshBAN" pitchFamily="2" charset="0"/>
                <a:cs typeface="NikoshBAN" pitchFamily="2" charset="0"/>
              </a:rPr>
              <a:t>?</a:t>
            </a:r>
            <a:endParaRPr lang="en-US" sz="3600" b="1" dirty="0">
              <a:solidFill>
                <a:srgbClr val="FF0000"/>
              </a:solidFill>
              <a:latin typeface="NikoshBAN" pitchFamily="2" charset="0"/>
              <a:cs typeface="NikoshBAN" pitchFamily="2" charset="0"/>
            </a:endParaRPr>
          </a:p>
        </p:txBody>
      </p:sp>
      <p:sp>
        <p:nvSpPr>
          <p:cNvPr id="41" name="TextBox 40"/>
          <p:cNvSpPr txBox="1"/>
          <p:nvPr/>
        </p:nvSpPr>
        <p:spPr>
          <a:xfrm>
            <a:off x="1219200" y="228600"/>
            <a:ext cx="6880410"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3200" dirty="0" smtClean="0">
                <a:latin typeface="NikoshBAN" pitchFamily="2" charset="0"/>
                <a:cs typeface="NikoshBAN" pitchFamily="2" charset="0"/>
              </a:rPr>
              <a:t>এবার দেখো চাকা-অক্ষদণ্ড কী এবং কীভাবে কাজ করে</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downLeft)">
                                      <p:cBhvr>
                                        <p:cTn id="7" dur="500"/>
                                        <p:tgtEl>
                                          <p:spTgt spid="24"/>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xit" presetSubtype="0" fill="hold" grpId="1" nodeType="clickEffect">
                                  <p:stCondLst>
                                    <p:cond delay="0"/>
                                  </p:stCondLst>
                                  <p:childTnLst>
                                    <p:anim calcmode="lin" valueType="num">
                                      <p:cBhvr>
                                        <p:cTn id="17" dur="500"/>
                                        <p:tgtEl>
                                          <p:spTgt spid="30"/>
                                        </p:tgtEl>
                                        <p:attrNameLst>
                                          <p:attrName>ppt_w</p:attrName>
                                        </p:attrNameLst>
                                      </p:cBhvr>
                                      <p:tavLst>
                                        <p:tav tm="0">
                                          <p:val>
                                            <p:strVal val="ppt_w"/>
                                          </p:val>
                                        </p:tav>
                                        <p:tav tm="100000">
                                          <p:val>
                                            <p:fltVal val="0"/>
                                          </p:val>
                                        </p:tav>
                                      </p:tavLst>
                                    </p:anim>
                                    <p:anim calcmode="lin" valueType="num">
                                      <p:cBhvr>
                                        <p:cTn id="18" dur="500"/>
                                        <p:tgtEl>
                                          <p:spTgt spid="30"/>
                                        </p:tgtEl>
                                        <p:attrNameLst>
                                          <p:attrName>ppt_h</p:attrName>
                                        </p:attrNameLst>
                                      </p:cBhvr>
                                      <p:tavLst>
                                        <p:tav tm="0">
                                          <p:val>
                                            <p:strVal val="ppt_h"/>
                                          </p:val>
                                        </p:tav>
                                        <p:tav tm="100000">
                                          <p:val>
                                            <p:fltVal val="0"/>
                                          </p:val>
                                        </p:tav>
                                      </p:tavLst>
                                    </p:anim>
                                    <p:animEffect transition="out" filter="fade">
                                      <p:cBhvr>
                                        <p:cTn id="19" dur="500"/>
                                        <p:tgtEl>
                                          <p:spTgt spid="30"/>
                                        </p:tgtEl>
                                      </p:cBhvr>
                                    </p:animEffect>
                                    <p:set>
                                      <p:cBhvr>
                                        <p:cTn id="20" dur="1" fill="hold">
                                          <p:stCondLst>
                                            <p:cond delay="499"/>
                                          </p:stCondLst>
                                        </p:cTn>
                                        <p:tgtEl>
                                          <p:spTgt spid="30"/>
                                        </p:tgtEl>
                                        <p:attrNameLst>
                                          <p:attrName>style.visibility</p:attrName>
                                        </p:attrNameLst>
                                      </p:cBhvr>
                                      <p:to>
                                        <p:strVal val="hidden"/>
                                      </p:to>
                                    </p:set>
                                  </p:childTnLst>
                                </p:cTn>
                              </p:par>
                              <p:par>
                                <p:cTn id="21" presetID="53"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strips(downLeft)">
                                      <p:cBhvr>
                                        <p:cTn id="30" dur="500"/>
                                        <p:tgtEl>
                                          <p:spTgt spid="25"/>
                                        </p:tgtEl>
                                      </p:cBhvr>
                                    </p:animEffect>
                                  </p:childTnLst>
                                </p:cTn>
                              </p:par>
                            </p:childTnLst>
                          </p:cTn>
                        </p:par>
                        <p:par>
                          <p:cTn id="31" fill="hold">
                            <p:stCondLst>
                              <p:cond delay="500"/>
                            </p:stCondLst>
                            <p:childTnLst>
                              <p:par>
                                <p:cTn id="32" presetID="53" presetClass="entr" presetSubtype="0" fill="hold" grpId="0" nodeType="after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p:cTn id="34" dur="500" fill="hold"/>
                                        <p:tgtEl>
                                          <p:spTgt spid="40"/>
                                        </p:tgtEl>
                                        <p:attrNameLst>
                                          <p:attrName>ppt_w</p:attrName>
                                        </p:attrNameLst>
                                      </p:cBhvr>
                                      <p:tavLst>
                                        <p:tav tm="0">
                                          <p:val>
                                            <p:fltVal val="0"/>
                                          </p:val>
                                        </p:tav>
                                        <p:tav tm="100000">
                                          <p:val>
                                            <p:strVal val="#ppt_w"/>
                                          </p:val>
                                        </p:tav>
                                      </p:tavLst>
                                    </p:anim>
                                    <p:anim calcmode="lin" valueType="num">
                                      <p:cBhvr>
                                        <p:cTn id="35" dur="500" fill="hold"/>
                                        <p:tgtEl>
                                          <p:spTgt spid="40"/>
                                        </p:tgtEl>
                                        <p:attrNameLst>
                                          <p:attrName>ppt_h</p:attrName>
                                        </p:attrNameLst>
                                      </p:cBhvr>
                                      <p:tavLst>
                                        <p:tav tm="0">
                                          <p:val>
                                            <p:fltVal val="0"/>
                                          </p:val>
                                        </p:tav>
                                        <p:tav tm="100000">
                                          <p:val>
                                            <p:strVal val="#ppt_h"/>
                                          </p:val>
                                        </p:tav>
                                      </p:tavLst>
                                    </p:anim>
                                    <p:animEffect transition="in" filter="fade">
                                      <p:cBhvr>
                                        <p:cTn id="36" dur="500"/>
                                        <p:tgtEl>
                                          <p:spTgt spid="4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xit" presetSubtype="0" fill="hold" grpId="1" nodeType="clickEffect">
                                  <p:stCondLst>
                                    <p:cond delay="0"/>
                                  </p:stCondLst>
                                  <p:childTnLst>
                                    <p:anim calcmode="lin" valueType="num">
                                      <p:cBhvr>
                                        <p:cTn id="40" dur="500"/>
                                        <p:tgtEl>
                                          <p:spTgt spid="40"/>
                                        </p:tgtEl>
                                        <p:attrNameLst>
                                          <p:attrName>ppt_w</p:attrName>
                                        </p:attrNameLst>
                                      </p:cBhvr>
                                      <p:tavLst>
                                        <p:tav tm="0">
                                          <p:val>
                                            <p:strVal val="ppt_w"/>
                                          </p:val>
                                        </p:tav>
                                        <p:tav tm="100000">
                                          <p:val>
                                            <p:fltVal val="0"/>
                                          </p:val>
                                        </p:tav>
                                      </p:tavLst>
                                    </p:anim>
                                    <p:anim calcmode="lin" valueType="num">
                                      <p:cBhvr>
                                        <p:cTn id="41" dur="500"/>
                                        <p:tgtEl>
                                          <p:spTgt spid="40"/>
                                        </p:tgtEl>
                                        <p:attrNameLst>
                                          <p:attrName>ppt_h</p:attrName>
                                        </p:attrNameLst>
                                      </p:cBhvr>
                                      <p:tavLst>
                                        <p:tav tm="0">
                                          <p:val>
                                            <p:strVal val="ppt_h"/>
                                          </p:val>
                                        </p:tav>
                                        <p:tav tm="100000">
                                          <p:val>
                                            <p:fltVal val="0"/>
                                          </p:val>
                                        </p:tav>
                                      </p:tavLst>
                                    </p:anim>
                                    <p:animEffect transition="out" filter="fade">
                                      <p:cBhvr>
                                        <p:cTn id="42" dur="500"/>
                                        <p:tgtEl>
                                          <p:spTgt spid="40"/>
                                        </p:tgtEl>
                                      </p:cBhvr>
                                    </p:animEffect>
                                    <p:set>
                                      <p:cBhvr>
                                        <p:cTn id="43" dur="1" fill="hold">
                                          <p:stCondLst>
                                            <p:cond delay="499"/>
                                          </p:stCondLst>
                                        </p:cTn>
                                        <p:tgtEl>
                                          <p:spTgt spid="40"/>
                                        </p:tgtEl>
                                        <p:attrNameLst>
                                          <p:attrName>style.visibility</p:attrName>
                                        </p:attrNameLst>
                                      </p:cBhvr>
                                      <p:to>
                                        <p:strVal val="hidden"/>
                                      </p:to>
                                    </p:set>
                                  </p:childTnLst>
                                </p:cTn>
                              </p:par>
                              <p:par>
                                <p:cTn id="44" presetID="53"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wipe(down)">
                                      <p:cBhvr>
                                        <p:cTn id="53" dur="500"/>
                                        <p:tgtEl>
                                          <p:spTgt spid="36"/>
                                        </p:tgtEl>
                                      </p:cBhvr>
                                    </p:animEffect>
                                  </p:childTnLst>
                                </p:cTn>
                              </p:par>
                            </p:childTnLst>
                          </p:cTn>
                        </p:par>
                        <p:par>
                          <p:cTn id="54" fill="hold">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up)">
                                      <p:cBhvr>
                                        <p:cTn id="57" dur="500"/>
                                        <p:tgtEl>
                                          <p:spTgt spid="35"/>
                                        </p:tgtEl>
                                      </p:cBhvr>
                                    </p:animEffect>
                                  </p:childTnLst>
                                </p:cTn>
                              </p:par>
                            </p:childTnLst>
                          </p:cTn>
                        </p:par>
                        <p:par>
                          <p:cTn id="58" fill="hold">
                            <p:stCondLst>
                              <p:cond delay="1000"/>
                            </p:stCondLst>
                            <p:childTnLst>
                              <p:par>
                                <p:cTn id="59" presetID="22" presetClass="entr" presetSubtype="4"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down)">
                                      <p:cBhvr>
                                        <p:cTn id="61" dur="500"/>
                                        <p:tgtEl>
                                          <p:spTgt spid="34"/>
                                        </p:tgtEl>
                                      </p:cBhvr>
                                    </p:animEffect>
                                  </p:childTnLst>
                                </p:cTn>
                              </p:par>
                            </p:childTnLst>
                          </p:cTn>
                        </p:par>
                        <p:par>
                          <p:cTn id="62" fill="hold">
                            <p:stCondLst>
                              <p:cond delay="1500"/>
                            </p:stCondLst>
                            <p:childTnLst>
                              <p:par>
                                <p:cTn id="63" presetID="22" presetClass="entr" presetSubtype="1" fill="hold"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12" presetClass="entr" presetSubtype="4"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slide(fromBottom)">
                                      <p:cBhvr>
                                        <p:cTn id="70" dur="500"/>
                                        <p:tgtEl>
                                          <p:spTgt spid="28"/>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up)">
                                      <p:cBhvr>
                                        <p:cTn id="75" dur="500"/>
                                        <p:tgtEl>
                                          <p:spTgt spid="33"/>
                                        </p:tgtEl>
                                      </p:cBhvr>
                                    </p:animEffect>
                                  </p:childTnLst>
                                </p:cTn>
                              </p:par>
                            </p:childTnLst>
                          </p:cTn>
                        </p:par>
                        <p:par>
                          <p:cTn id="76" fill="hold">
                            <p:stCondLst>
                              <p:cond delay="500"/>
                            </p:stCondLst>
                            <p:childTnLst>
                              <p:par>
                                <p:cTn id="77" presetID="22" presetClass="entr" presetSubtype="4"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down)">
                                      <p:cBhvr>
                                        <p:cTn id="79" dur="500"/>
                                        <p:tgtEl>
                                          <p:spTgt spid="32"/>
                                        </p:tgtEl>
                                      </p:cBhvr>
                                    </p:animEffect>
                                  </p:childTnLst>
                                </p:cTn>
                              </p:par>
                            </p:childTnLst>
                          </p:cTn>
                        </p:par>
                        <p:par>
                          <p:cTn id="80" fill="hold">
                            <p:stCondLst>
                              <p:cond delay="1000"/>
                            </p:stCondLst>
                            <p:childTnLst>
                              <p:par>
                                <p:cTn id="81" presetID="22" presetClass="entr" presetSubtype="1"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wipe(up)">
                                      <p:cBhvr>
                                        <p:cTn id="83" dur="500"/>
                                        <p:tgtEl>
                                          <p:spTgt spid="31"/>
                                        </p:tgtEl>
                                      </p:cBhvr>
                                    </p:animEffect>
                                  </p:childTnLst>
                                </p:cTn>
                              </p:par>
                            </p:childTnLst>
                          </p:cTn>
                        </p:par>
                        <p:par>
                          <p:cTn id="84" fill="hold">
                            <p:stCondLst>
                              <p:cond delay="1500"/>
                            </p:stCondLst>
                            <p:childTnLst>
                              <p:par>
                                <p:cTn id="85" presetID="22" presetClass="entr" presetSubtype="1" fill="hold"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up)">
                                      <p:cBhvr>
                                        <p:cTn id="87" dur="500"/>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12" presetClass="entr" presetSubtype="1"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slide(fromTop)">
                                      <p:cBhvr>
                                        <p:cTn id="9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24" grpId="0" animBg="1"/>
      <p:bldP spid="25" grpId="0" animBg="1"/>
      <p:bldP spid="27" grpId="0" animBg="1"/>
      <p:bldP spid="28" grpId="0" animBg="1"/>
      <p:bldP spid="26" grpId="0"/>
      <p:bldP spid="30" grpId="0"/>
      <p:bldP spid="30" grpId="1"/>
      <p:bldP spid="39" grpId="0"/>
      <p:bldP spid="40" grpId="0"/>
      <p:bldP spid="40"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pSp>
        <p:nvGrpSpPr>
          <p:cNvPr id="29" name="Group 28"/>
          <p:cNvGrpSpPr/>
          <p:nvPr/>
        </p:nvGrpSpPr>
        <p:grpSpPr>
          <a:xfrm>
            <a:off x="3657600" y="3124200"/>
            <a:ext cx="1447800" cy="2209800"/>
            <a:chOff x="3657600" y="3124200"/>
            <a:chExt cx="1447800" cy="2209800"/>
          </a:xfrm>
        </p:grpSpPr>
        <p:grpSp>
          <p:nvGrpSpPr>
            <p:cNvPr id="4" name="Group 21"/>
            <p:cNvGrpSpPr/>
            <p:nvPr/>
          </p:nvGrpSpPr>
          <p:grpSpPr>
            <a:xfrm>
              <a:off x="4359635" y="3124200"/>
              <a:ext cx="136478" cy="1512627"/>
              <a:chOff x="4162567" y="2895600"/>
              <a:chExt cx="136478" cy="1512627"/>
            </a:xfrm>
          </p:grpSpPr>
          <p:cxnSp>
            <p:nvCxnSpPr>
              <p:cNvPr id="38" name="Straight Connector 37"/>
              <p:cNvCxnSpPr/>
              <p:nvPr/>
            </p:nvCxnSpPr>
            <p:spPr>
              <a:xfrm flipH="1">
                <a:off x="4191000" y="2895600"/>
                <a:ext cx="10601" cy="15081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Freeform 47"/>
              <p:cNvSpPr/>
              <p:nvPr/>
            </p:nvSpPr>
            <p:spPr>
              <a:xfrm>
                <a:off x="4162567" y="4187656"/>
                <a:ext cx="136478" cy="220571"/>
              </a:xfrm>
              <a:custGeom>
                <a:avLst/>
                <a:gdLst>
                  <a:gd name="connsiteX0" fmla="*/ 54591 w 136478"/>
                  <a:gd name="connsiteY0" fmla="*/ 220571 h 220571"/>
                  <a:gd name="connsiteX1" fmla="*/ 0 w 136478"/>
                  <a:gd name="connsiteY1" fmla="*/ 97741 h 220571"/>
                  <a:gd name="connsiteX2" fmla="*/ 13648 w 136478"/>
                  <a:gd name="connsiteY2" fmla="*/ 56798 h 220571"/>
                  <a:gd name="connsiteX3" fmla="*/ 54591 w 136478"/>
                  <a:gd name="connsiteY3" fmla="*/ 15854 h 220571"/>
                  <a:gd name="connsiteX4" fmla="*/ 136478 w 136478"/>
                  <a:gd name="connsiteY4" fmla="*/ 2207 h 22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78" h="220571">
                    <a:moveTo>
                      <a:pt x="54591" y="220571"/>
                    </a:moveTo>
                    <a:cubicBezTo>
                      <a:pt x="22109" y="123123"/>
                      <a:pt x="43256" y="162624"/>
                      <a:pt x="0" y="97741"/>
                    </a:cubicBezTo>
                    <a:cubicBezTo>
                      <a:pt x="4549" y="84093"/>
                      <a:pt x="5668" y="68768"/>
                      <a:pt x="13648" y="56798"/>
                    </a:cubicBezTo>
                    <a:cubicBezTo>
                      <a:pt x="24354" y="40739"/>
                      <a:pt x="37833" y="25430"/>
                      <a:pt x="54591" y="15854"/>
                    </a:cubicBezTo>
                    <a:cubicBezTo>
                      <a:pt x="82335" y="0"/>
                      <a:pt x="107730" y="2207"/>
                      <a:pt x="136478" y="2207"/>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8" name="Up Arrow 27"/>
            <p:cNvSpPr/>
            <p:nvPr/>
          </p:nvSpPr>
          <p:spPr>
            <a:xfrm>
              <a:off x="3657600" y="4648200"/>
              <a:ext cx="1447800" cy="685800"/>
            </a:xfrm>
            <a:prstGeom prst="upArrow">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atin typeface="NikoshBAN" pitchFamily="2" charset="0"/>
                  <a:cs typeface="NikoshBAN" pitchFamily="2" charset="0"/>
                </a:rPr>
                <a:t>ভার</a:t>
              </a:r>
              <a:endParaRPr lang="en-US" sz="3200" dirty="0">
                <a:latin typeface="NikoshBAN" pitchFamily="2" charset="0"/>
                <a:cs typeface="NikoshBAN" pitchFamily="2" charset="0"/>
              </a:endParaRPr>
            </a:p>
          </p:txBody>
        </p:sp>
      </p:grpSp>
      <p:grpSp>
        <p:nvGrpSpPr>
          <p:cNvPr id="37" name="Group 36"/>
          <p:cNvGrpSpPr/>
          <p:nvPr/>
        </p:nvGrpSpPr>
        <p:grpSpPr>
          <a:xfrm>
            <a:off x="2438400" y="1752600"/>
            <a:ext cx="1219200" cy="4114800"/>
            <a:chOff x="2438400" y="1752600"/>
            <a:chExt cx="1219200" cy="4114800"/>
          </a:xfrm>
        </p:grpSpPr>
        <p:grpSp>
          <p:nvGrpSpPr>
            <p:cNvPr id="2" name="Group 22"/>
            <p:cNvGrpSpPr/>
            <p:nvPr/>
          </p:nvGrpSpPr>
          <p:grpSpPr>
            <a:xfrm>
              <a:off x="3012744" y="1752600"/>
              <a:ext cx="136478" cy="3505200"/>
              <a:chOff x="2631744" y="1447800"/>
              <a:chExt cx="136478" cy="3505200"/>
            </a:xfrm>
          </p:grpSpPr>
          <p:cxnSp>
            <p:nvCxnSpPr>
              <p:cNvPr id="44" name="Straight Connector 43"/>
              <p:cNvCxnSpPr/>
              <p:nvPr/>
            </p:nvCxnSpPr>
            <p:spPr>
              <a:xfrm flipH="1">
                <a:off x="2667001" y="1447800"/>
                <a:ext cx="76199" cy="34893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Freeform 48"/>
              <p:cNvSpPr/>
              <p:nvPr/>
            </p:nvSpPr>
            <p:spPr>
              <a:xfrm>
                <a:off x="2631744" y="4732429"/>
                <a:ext cx="136478" cy="220571"/>
              </a:xfrm>
              <a:custGeom>
                <a:avLst/>
                <a:gdLst>
                  <a:gd name="connsiteX0" fmla="*/ 54591 w 136478"/>
                  <a:gd name="connsiteY0" fmla="*/ 220571 h 220571"/>
                  <a:gd name="connsiteX1" fmla="*/ 0 w 136478"/>
                  <a:gd name="connsiteY1" fmla="*/ 97741 h 220571"/>
                  <a:gd name="connsiteX2" fmla="*/ 13648 w 136478"/>
                  <a:gd name="connsiteY2" fmla="*/ 56798 h 220571"/>
                  <a:gd name="connsiteX3" fmla="*/ 54591 w 136478"/>
                  <a:gd name="connsiteY3" fmla="*/ 15854 h 220571"/>
                  <a:gd name="connsiteX4" fmla="*/ 136478 w 136478"/>
                  <a:gd name="connsiteY4" fmla="*/ 2207 h 22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78" h="220571">
                    <a:moveTo>
                      <a:pt x="54591" y="220571"/>
                    </a:moveTo>
                    <a:cubicBezTo>
                      <a:pt x="22109" y="123123"/>
                      <a:pt x="43256" y="162624"/>
                      <a:pt x="0" y="97741"/>
                    </a:cubicBezTo>
                    <a:cubicBezTo>
                      <a:pt x="4549" y="84093"/>
                      <a:pt x="5668" y="68768"/>
                      <a:pt x="13648" y="56798"/>
                    </a:cubicBezTo>
                    <a:cubicBezTo>
                      <a:pt x="24354" y="40739"/>
                      <a:pt x="37833" y="25430"/>
                      <a:pt x="54591" y="15854"/>
                    </a:cubicBezTo>
                    <a:cubicBezTo>
                      <a:pt x="82335" y="0"/>
                      <a:pt x="107730" y="2207"/>
                      <a:pt x="136478" y="2207"/>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7" name="Down Arrow 26"/>
            <p:cNvSpPr/>
            <p:nvPr/>
          </p:nvSpPr>
          <p:spPr>
            <a:xfrm>
              <a:off x="2438400" y="5181600"/>
              <a:ext cx="1219200" cy="685800"/>
            </a:xfrm>
            <a:prstGeom prst="down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atin typeface="NikoshBAN" pitchFamily="2" charset="0"/>
                  <a:cs typeface="NikoshBAN" pitchFamily="2" charset="0"/>
                </a:rPr>
                <a:t>বল</a:t>
              </a:r>
              <a:endParaRPr lang="en-US" sz="3200" dirty="0">
                <a:latin typeface="NikoshBAN" pitchFamily="2" charset="0"/>
                <a:cs typeface="NikoshBAN" pitchFamily="2" charset="0"/>
              </a:endParaRPr>
            </a:p>
          </p:txBody>
        </p:sp>
      </p:grpSp>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an 7"/>
          <p:cNvSpPr/>
          <p:nvPr/>
        </p:nvSpPr>
        <p:spPr>
          <a:xfrm rot="5400000">
            <a:off x="2476500" y="2626270"/>
            <a:ext cx="152400" cy="533400"/>
          </a:xfrm>
          <a:prstGeom prst="can">
            <a:avLst>
              <a:gd name="adj"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n 5"/>
          <p:cNvSpPr/>
          <p:nvPr/>
        </p:nvSpPr>
        <p:spPr>
          <a:xfrm rot="5400000">
            <a:off x="2099441" y="2165131"/>
            <a:ext cx="2430518" cy="1384738"/>
          </a:xfrm>
          <a:prstGeom prst="can">
            <a:avLst>
              <a:gd name="adj" fmla="val 50000"/>
            </a:avLst>
          </a:prstGeom>
          <a:gradFill>
            <a:gsLst>
              <a:gs pos="0">
                <a:srgbClr val="D6B19C"/>
              </a:gs>
              <a:gs pos="30000">
                <a:srgbClr val="D49E6C"/>
              </a:gs>
              <a:gs pos="70000">
                <a:srgbClr val="A65528"/>
              </a:gs>
              <a:gs pos="100000">
                <a:srgbClr val="663012"/>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n 6"/>
          <p:cNvSpPr/>
          <p:nvPr/>
        </p:nvSpPr>
        <p:spPr>
          <a:xfrm rot="5400000">
            <a:off x="4114800" y="2057400"/>
            <a:ext cx="533400" cy="1600200"/>
          </a:xfrm>
          <a:prstGeom prst="can">
            <a:avLst>
              <a:gd name="adj" fmla="val 50000"/>
            </a:avLst>
          </a:prstGeom>
          <a:gradFill>
            <a:gsLst>
              <a:gs pos="0">
                <a:srgbClr val="D6B19C"/>
              </a:gs>
              <a:gs pos="30000">
                <a:srgbClr val="D49E6C"/>
              </a:gs>
              <a:gs pos="70000">
                <a:srgbClr val="A65528"/>
              </a:gs>
              <a:gs pos="100000">
                <a:srgbClr val="663012"/>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n 12"/>
          <p:cNvSpPr/>
          <p:nvPr/>
        </p:nvSpPr>
        <p:spPr>
          <a:xfrm rot="5400000">
            <a:off x="5278819" y="2519853"/>
            <a:ext cx="155030" cy="685800"/>
          </a:xfrm>
          <a:prstGeom prst="can">
            <a:avLst>
              <a:gd name="adj"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803634" y="1644869"/>
            <a:ext cx="302172" cy="2427890"/>
          </a:xfrm>
          <a:custGeom>
            <a:avLst/>
            <a:gdLst>
              <a:gd name="connsiteX0" fmla="*/ 302172 w 302172"/>
              <a:gd name="connsiteY0" fmla="*/ 0 h 2427890"/>
              <a:gd name="connsiteX1" fmla="*/ 176048 w 302172"/>
              <a:gd name="connsiteY1" fmla="*/ 173421 h 2427890"/>
              <a:gd name="connsiteX2" fmla="*/ 65689 w 302172"/>
              <a:gd name="connsiteY2" fmla="*/ 551794 h 2427890"/>
              <a:gd name="connsiteX3" fmla="*/ 18393 w 302172"/>
              <a:gd name="connsiteY3" fmla="*/ 914400 h 2427890"/>
              <a:gd name="connsiteX4" fmla="*/ 2627 w 302172"/>
              <a:gd name="connsiteY4" fmla="*/ 1434663 h 2427890"/>
              <a:gd name="connsiteX5" fmla="*/ 34158 w 302172"/>
              <a:gd name="connsiteY5" fmla="*/ 1749973 h 2427890"/>
              <a:gd name="connsiteX6" fmla="*/ 65689 w 302172"/>
              <a:gd name="connsiteY6" fmla="*/ 2065283 h 2427890"/>
              <a:gd name="connsiteX7" fmla="*/ 144517 w 302172"/>
              <a:gd name="connsiteY7" fmla="*/ 2286000 h 2427890"/>
              <a:gd name="connsiteX8" fmla="*/ 270641 w 302172"/>
              <a:gd name="connsiteY8" fmla="*/ 2427890 h 242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172" h="2427890">
                <a:moveTo>
                  <a:pt x="302172" y="0"/>
                </a:moveTo>
                <a:cubicBezTo>
                  <a:pt x="258817" y="40728"/>
                  <a:pt x="215462" y="81456"/>
                  <a:pt x="176048" y="173421"/>
                </a:cubicBezTo>
                <a:cubicBezTo>
                  <a:pt x="136634" y="265386"/>
                  <a:pt x="91965" y="428298"/>
                  <a:pt x="65689" y="551794"/>
                </a:cubicBezTo>
                <a:cubicBezTo>
                  <a:pt x="39413" y="675290"/>
                  <a:pt x="28903" y="767255"/>
                  <a:pt x="18393" y="914400"/>
                </a:cubicBezTo>
                <a:cubicBezTo>
                  <a:pt x="7883" y="1061545"/>
                  <a:pt x="0" y="1295401"/>
                  <a:pt x="2627" y="1434663"/>
                </a:cubicBezTo>
                <a:cubicBezTo>
                  <a:pt x="5254" y="1573925"/>
                  <a:pt x="34158" y="1749973"/>
                  <a:pt x="34158" y="1749973"/>
                </a:cubicBezTo>
                <a:cubicBezTo>
                  <a:pt x="44668" y="1855076"/>
                  <a:pt x="47296" y="1975945"/>
                  <a:pt x="65689" y="2065283"/>
                </a:cubicBezTo>
                <a:cubicBezTo>
                  <a:pt x="84082" y="2154621"/>
                  <a:pt x="110358" y="2225566"/>
                  <a:pt x="144517" y="2286000"/>
                </a:cubicBezTo>
                <a:cubicBezTo>
                  <a:pt x="178676" y="2346434"/>
                  <a:pt x="270641" y="2427890"/>
                  <a:pt x="270641" y="242789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2927132" y="1663264"/>
            <a:ext cx="302172" cy="2427890"/>
          </a:xfrm>
          <a:custGeom>
            <a:avLst/>
            <a:gdLst>
              <a:gd name="connsiteX0" fmla="*/ 302172 w 302172"/>
              <a:gd name="connsiteY0" fmla="*/ 0 h 2427890"/>
              <a:gd name="connsiteX1" fmla="*/ 176048 w 302172"/>
              <a:gd name="connsiteY1" fmla="*/ 173421 h 2427890"/>
              <a:gd name="connsiteX2" fmla="*/ 65689 w 302172"/>
              <a:gd name="connsiteY2" fmla="*/ 551794 h 2427890"/>
              <a:gd name="connsiteX3" fmla="*/ 18393 w 302172"/>
              <a:gd name="connsiteY3" fmla="*/ 914400 h 2427890"/>
              <a:gd name="connsiteX4" fmla="*/ 2627 w 302172"/>
              <a:gd name="connsiteY4" fmla="*/ 1434663 h 2427890"/>
              <a:gd name="connsiteX5" fmla="*/ 34158 w 302172"/>
              <a:gd name="connsiteY5" fmla="*/ 1749973 h 2427890"/>
              <a:gd name="connsiteX6" fmla="*/ 65689 w 302172"/>
              <a:gd name="connsiteY6" fmla="*/ 2065283 h 2427890"/>
              <a:gd name="connsiteX7" fmla="*/ 144517 w 302172"/>
              <a:gd name="connsiteY7" fmla="*/ 2286000 h 2427890"/>
              <a:gd name="connsiteX8" fmla="*/ 270641 w 302172"/>
              <a:gd name="connsiteY8" fmla="*/ 2427890 h 242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172" h="2427890">
                <a:moveTo>
                  <a:pt x="302172" y="0"/>
                </a:moveTo>
                <a:cubicBezTo>
                  <a:pt x="258817" y="40728"/>
                  <a:pt x="215462" y="81456"/>
                  <a:pt x="176048" y="173421"/>
                </a:cubicBezTo>
                <a:cubicBezTo>
                  <a:pt x="136634" y="265386"/>
                  <a:pt x="91965" y="428298"/>
                  <a:pt x="65689" y="551794"/>
                </a:cubicBezTo>
                <a:cubicBezTo>
                  <a:pt x="39413" y="675290"/>
                  <a:pt x="28903" y="767255"/>
                  <a:pt x="18393" y="914400"/>
                </a:cubicBezTo>
                <a:cubicBezTo>
                  <a:pt x="7883" y="1061545"/>
                  <a:pt x="0" y="1295401"/>
                  <a:pt x="2627" y="1434663"/>
                </a:cubicBezTo>
                <a:cubicBezTo>
                  <a:pt x="5254" y="1573925"/>
                  <a:pt x="34158" y="1749973"/>
                  <a:pt x="34158" y="1749973"/>
                </a:cubicBezTo>
                <a:cubicBezTo>
                  <a:pt x="44668" y="1855076"/>
                  <a:pt x="47296" y="1975945"/>
                  <a:pt x="65689" y="2065283"/>
                </a:cubicBezTo>
                <a:cubicBezTo>
                  <a:pt x="84082" y="2154621"/>
                  <a:pt x="110358" y="2225566"/>
                  <a:pt x="144517" y="2286000"/>
                </a:cubicBezTo>
                <a:cubicBezTo>
                  <a:pt x="178676" y="2346434"/>
                  <a:pt x="270641" y="2427890"/>
                  <a:pt x="270641" y="242789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3061136" y="1663264"/>
            <a:ext cx="302172" cy="2427890"/>
          </a:xfrm>
          <a:custGeom>
            <a:avLst/>
            <a:gdLst>
              <a:gd name="connsiteX0" fmla="*/ 302172 w 302172"/>
              <a:gd name="connsiteY0" fmla="*/ 0 h 2427890"/>
              <a:gd name="connsiteX1" fmla="*/ 176048 w 302172"/>
              <a:gd name="connsiteY1" fmla="*/ 173421 h 2427890"/>
              <a:gd name="connsiteX2" fmla="*/ 65689 w 302172"/>
              <a:gd name="connsiteY2" fmla="*/ 551794 h 2427890"/>
              <a:gd name="connsiteX3" fmla="*/ 18393 w 302172"/>
              <a:gd name="connsiteY3" fmla="*/ 914400 h 2427890"/>
              <a:gd name="connsiteX4" fmla="*/ 2627 w 302172"/>
              <a:gd name="connsiteY4" fmla="*/ 1434663 h 2427890"/>
              <a:gd name="connsiteX5" fmla="*/ 34158 w 302172"/>
              <a:gd name="connsiteY5" fmla="*/ 1749973 h 2427890"/>
              <a:gd name="connsiteX6" fmla="*/ 65689 w 302172"/>
              <a:gd name="connsiteY6" fmla="*/ 2065283 h 2427890"/>
              <a:gd name="connsiteX7" fmla="*/ 144517 w 302172"/>
              <a:gd name="connsiteY7" fmla="*/ 2286000 h 2427890"/>
              <a:gd name="connsiteX8" fmla="*/ 270641 w 302172"/>
              <a:gd name="connsiteY8" fmla="*/ 2427890 h 242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172" h="2427890">
                <a:moveTo>
                  <a:pt x="302172" y="0"/>
                </a:moveTo>
                <a:cubicBezTo>
                  <a:pt x="258817" y="40728"/>
                  <a:pt x="215462" y="81456"/>
                  <a:pt x="176048" y="173421"/>
                </a:cubicBezTo>
                <a:cubicBezTo>
                  <a:pt x="136634" y="265386"/>
                  <a:pt x="91965" y="428298"/>
                  <a:pt x="65689" y="551794"/>
                </a:cubicBezTo>
                <a:cubicBezTo>
                  <a:pt x="39413" y="675290"/>
                  <a:pt x="28903" y="767255"/>
                  <a:pt x="18393" y="914400"/>
                </a:cubicBezTo>
                <a:cubicBezTo>
                  <a:pt x="7883" y="1061545"/>
                  <a:pt x="0" y="1295401"/>
                  <a:pt x="2627" y="1434663"/>
                </a:cubicBezTo>
                <a:cubicBezTo>
                  <a:pt x="5254" y="1573925"/>
                  <a:pt x="34158" y="1749973"/>
                  <a:pt x="34158" y="1749973"/>
                </a:cubicBezTo>
                <a:cubicBezTo>
                  <a:pt x="44668" y="1855076"/>
                  <a:pt x="47296" y="1975945"/>
                  <a:pt x="65689" y="2065283"/>
                </a:cubicBezTo>
                <a:cubicBezTo>
                  <a:pt x="84082" y="2154621"/>
                  <a:pt x="110358" y="2225566"/>
                  <a:pt x="144517" y="2286000"/>
                </a:cubicBezTo>
                <a:cubicBezTo>
                  <a:pt x="178676" y="2346434"/>
                  <a:pt x="270641" y="2427890"/>
                  <a:pt x="270641" y="242789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4343400" y="2590800"/>
            <a:ext cx="76200" cy="533400"/>
          </a:xfrm>
          <a:custGeom>
            <a:avLst/>
            <a:gdLst>
              <a:gd name="connsiteX0" fmla="*/ 302172 w 302172"/>
              <a:gd name="connsiteY0" fmla="*/ 0 h 2427890"/>
              <a:gd name="connsiteX1" fmla="*/ 176048 w 302172"/>
              <a:gd name="connsiteY1" fmla="*/ 173421 h 2427890"/>
              <a:gd name="connsiteX2" fmla="*/ 65689 w 302172"/>
              <a:gd name="connsiteY2" fmla="*/ 551794 h 2427890"/>
              <a:gd name="connsiteX3" fmla="*/ 18393 w 302172"/>
              <a:gd name="connsiteY3" fmla="*/ 914400 h 2427890"/>
              <a:gd name="connsiteX4" fmla="*/ 2627 w 302172"/>
              <a:gd name="connsiteY4" fmla="*/ 1434663 h 2427890"/>
              <a:gd name="connsiteX5" fmla="*/ 34158 w 302172"/>
              <a:gd name="connsiteY5" fmla="*/ 1749973 h 2427890"/>
              <a:gd name="connsiteX6" fmla="*/ 65689 w 302172"/>
              <a:gd name="connsiteY6" fmla="*/ 2065283 h 2427890"/>
              <a:gd name="connsiteX7" fmla="*/ 144517 w 302172"/>
              <a:gd name="connsiteY7" fmla="*/ 2286000 h 2427890"/>
              <a:gd name="connsiteX8" fmla="*/ 270641 w 302172"/>
              <a:gd name="connsiteY8" fmla="*/ 2427890 h 242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172" h="2427890">
                <a:moveTo>
                  <a:pt x="302172" y="0"/>
                </a:moveTo>
                <a:cubicBezTo>
                  <a:pt x="258817" y="40728"/>
                  <a:pt x="215462" y="81456"/>
                  <a:pt x="176048" y="173421"/>
                </a:cubicBezTo>
                <a:cubicBezTo>
                  <a:pt x="136634" y="265386"/>
                  <a:pt x="91965" y="428298"/>
                  <a:pt x="65689" y="551794"/>
                </a:cubicBezTo>
                <a:cubicBezTo>
                  <a:pt x="39413" y="675290"/>
                  <a:pt x="28903" y="767255"/>
                  <a:pt x="18393" y="914400"/>
                </a:cubicBezTo>
                <a:cubicBezTo>
                  <a:pt x="7883" y="1061545"/>
                  <a:pt x="0" y="1295401"/>
                  <a:pt x="2627" y="1434663"/>
                </a:cubicBezTo>
                <a:cubicBezTo>
                  <a:pt x="5254" y="1573925"/>
                  <a:pt x="34158" y="1749973"/>
                  <a:pt x="34158" y="1749973"/>
                </a:cubicBezTo>
                <a:cubicBezTo>
                  <a:pt x="44668" y="1855076"/>
                  <a:pt x="47296" y="1975945"/>
                  <a:pt x="65689" y="2065283"/>
                </a:cubicBezTo>
                <a:cubicBezTo>
                  <a:pt x="84082" y="2154621"/>
                  <a:pt x="110358" y="2225566"/>
                  <a:pt x="144517" y="2286000"/>
                </a:cubicBezTo>
                <a:cubicBezTo>
                  <a:pt x="178676" y="2346434"/>
                  <a:pt x="270641" y="2427890"/>
                  <a:pt x="270641" y="242789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4416970" y="2590800"/>
            <a:ext cx="76200" cy="533400"/>
          </a:xfrm>
          <a:custGeom>
            <a:avLst/>
            <a:gdLst>
              <a:gd name="connsiteX0" fmla="*/ 302172 w 302172"/>
              <a:gd name="connsiteY0" fmla="*/ 0 h 2427890"/>
              <a:gd name="connsiteX1" fmla="*/ 176048 w 302172"/>
              <a:gd name="connsiteY1" fmla="*/ 173421 h 2427890"/>
              <a:gd name="connsiteX2" fmla="*/ 65689 w 302172"/>
              <a:gd name="connsiteY2" fmla="*/ 551794 h 2427890"/>
              <a:gd name="connsiteX3" fmla="*/ 18393 w 302172"/>
              <a:gd name="connsiteY3" fmla="*/ 914400 h 2427890"/>
              <a:gd name="connsiteX4" fmla="*/ 2627 w 302172"/>
              <a:gd name="connsiteY4" fmla="*/ 1434663 h 2427890"/>
              <a:gd name="connsiteX5" fmla="*/ 34158 w 302172"/>
              <a:gd name="connsiteY5" fmla="*/ 1749973 h 2427890"/>
              <a:gd name="connsiteX6" fmla="*/ 65689 w 302172"/>
              <a:gd name="connsiteY6" fmla="*/ 2065283 h 2427890"/>
              <a:gd name="connsiteX7" fmla="*/ 144517 w 302172"/>
              <a:gd name="connsiteY7" fmla="*/ 2286000 h 2427890"/>
              <a:gd name="connsiteX8" fmla="*/ 270641 w 302172"/>
              <a:gd name="connsiteY8" fmla="*/ 2427890 h 242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172" h="2427890">
                <a:moveTo>
                  <a:pt x="302172" y="0"/>
                </a:moveTo>
                <a:cubicBezTo>
                  <a:pt x="258817" y="40728"/>
                  <a:pt x="215462" y="81456"/>
                  <a:pt x="176048" y="173421"/>
                </a:cubicBezTo>
                <a:cubicBezTo>
                  <a:pt x="136634" y="265386"/>
                  <a:pt x="91965" y="428298"/>
                  <a:pt x="65689" y="551794"/>
                </a:cubicBezTo>
                <a:cubicBezTo>
                  <a:pt x="39413" y="675290"/>
                  <a:pt x="28903" y="767255"/>
                  <a:pt x="18393" y="914400"/>
                </a:cubicBezTo>
                <a:cubicBezTo>
                  <a:pt x="7883" y="1061545"/>
                  <a:pt x="0" y="1295401"/>
                  <a:pt x="2627" y="1434663"/>
                </a:cubicBezTo>
                <a:cubicBezTo>
                  <a:pt x="5254" y="1573925"/>
                  <a:pt x="34158" y="1749973"/>
                  <a:pt x="34158" y="1749973"/>
                </a:cubicBezTo>
                <a:cubicBezTo>
                  <a:pt x="44668" y="1855076"/>
                  <a:pt x="47296" y="1975945"/>
                  <a:pt x="65689" y="2065283"/>
                </a:cubicBezTo>
                <a:cubicBezTo>
                  <a:pt x="84082" y="2154621"/>
                  <a:pt x="110358" y="2225566"/>
                  <a:pt x="144517" y="2286000"/>
                </a:cubicBezTo>
                <a:cubicBezTo>
                  <a:pt x="178676" y="2346434"/>
                  <a:pt x="270641" y="2427890"/>
                  <a:pt x="270641" y="242789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4508936" y="2590800"/>
            <a:ext cx="76200" cy="533400"/>
          </a:xfrm>
          <a:custGeom>
            <a:avLst/>
            <a:gdLst>
              <a:gd name="connsiteX0" fmla="*/ 302172 w 302172"/>
              <a:gd name="connsiteY0" fmla="*/ 0 h 2427890"/>
              <a:gd name="connsiteX1" fmla="*/ 176048 w 302172"/>
              <a:gd name="connsiteY1" fmla="*/ 173421 h 2427890"/>
              <a:gd name="connsiteX2" fmla="*/ 65689 w 302172"/>
              <a:gd name="connsiteY2" fmla="*/ 551794 h 2427890"/>
              <a:gd name="connsiteX3" fmla="*/ 18393 w 302172"/>
              <a:gd name="connsiteY3" fmla="*/ 914400 h 2427890"/>
              <a:gd name="connsiteX4" fmla="*/ 2627 w 302172"/>
              <a:gd name="connsiteY4" fmla="*/ 1434663 h 2427890"/>
              <a:gd name="connsiteX5" fmla="*/ 34158 w 302172"/>
              <a:gd name="connsiteY5" fmla="*/ 1749973 h 2427890"/>
              <a:gd name="connsiteX6" fmla="*/ 65689 w 302172"/>
              <a:gd name="connsiteY6" fmla="*/ 2065283 h 2427890"/>
              <a:gd name="connsiteX7" fmla="*/ 144517 w 302172"/>
              <a:gd name="connsiteY7" fmla="*/ 2286000 h 2427890"/>
              <a:gd name="connsiteX8" fmla="*/ 270641 w 302172"/>
              <a:gd name="connsiteY8" fmla="*/ 2427890 h 242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172" h="2427890">
                <a:moveTo>
                  <a:pt x="302172" y="0"/>
                </a:moveTo>
                <a:cubicBezTo>
                  <a:pt x="258817" y="40728"/>
                  <a:pt x="215462" y="81456"/>
                  <a:pt x="176048" y="173421"/>
                </a:cubicBezTo>
                <a:cubicBezTo>
                  <a:pt x="136634" y="265386"/>
                  <a:pt x="91965" y="428298"/>
                  <a:pt x="65689" y="551794"/>
                </a:cubicBezTo>
                <a:cubicBezTo>
                  <a:pt x="39413" y="675290"/>
                  <a:pt x="28903" y="767255"/>
                  <a:pt x="18393" y="914400"/>
                </a:cubicBezTo>
                <a:cubicBezTo>
                  <a:pt x="7883" y="1061545"/>
                  <a:pt x="0" y="1295401"/>
                  <a:pt x="2627" y="1434663"/>
                </a:cubicBezTo>
                <a:cubicBezTo>
                  <a:pt x="5254" y="1573925"/>
                  <a:pt x="34158" y="1749973"/>
                  <a:pt x="34158" y="1749973"/>
                </a:cubicBezTo>
                <a:cubicBezTo>
                  <a:pt x="44668" y="1855076"/>
                  <a:pt x="47296" y="1975945"/>
                  <a:pt x="65689" y="2065283"/>
                </a:cubicBezTo>
                <a:cubicBezTo>
                  <a:pt x="84082" y="2154621"/>
                  <a:pt x="110358" y="2225566"/>
                  <a:pt x="144517" y="2286000"/>
                </a:cubicBezTo>
                <a:cubicBezTo>
                  <a:pt x="178676" y="2346434"/>
                  <a:pt x="270641" y="2427890"/>
                  <a:pt x="270641" y="242789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3124200" y="381000"/>
            <a:ext cx="2661306" cy="584775"/>
          </a:xfrm>
          <a:prstGeom prst="rect">
            <a:avLst/>
          </a:prstGeom>
          <a:solidFill>
            <a:schemeClr val="accent6">
              <a:lumMod val="40000"/>
              <a:lumOff val="60000"/>
            </a:schemeClr>
          </a:solidFill>
        </p:spPr>
        <p:txBody>
          <a:bodyPr wrap="none" rtlCol="0">
            <a:spAutoFit/>
          </a:bodyPr>
          <a:lstStyle/>
          <a:p>
            <a:r>
              <a:rPr lang="bn-BD" sz="3200" dirty="0" smtClean="0">
                <a:latin typeface="NikoshBAN" pitchFamily="2" charset="0"/>
                <a:cs typeface="NikoshBAN" pitchFamily="2" charset="0"/>
              </a:rPr>
              <a:t>ভার কোথায় থাকে?</a:t>
            </a:r>
            <a:endParaRPr lang="en-US" sz="3200" dirty="0">
              <a:latin typeface="NikoshBAN" pitchFamily="2" charset="0"/>
              <a:cs typeface="NikoshBAN" pitchFamily="2" charset="0"/>
            </a:endParaRPr>
          </a:p>
        </p:txBody>
      </p:sp>
      <p:sp>
        <p:nvSpPr>
          <p:cNvPr id="24" name="TextBox 23"/>
          <p:cNvSpPr txBox="1"/>
          <p:nvPr/>
        </p:nvSpPr>
        <p:spPr>
          <a:xfrm>
            <a:off x="2057400" y="381000"/>
            <a:ext cx="3788217" cy="584775"/>
          </a:xfrm>
          <a:prstGeom prst="rect">
            <a:avLst/>
          </a:prstGeom>
          <a:solidFill>
            <a:schemeClr val="accent2">
              <a:lumMod val="40000"/>
              <a:lumOff val="60000"/>
            </a:schemeClr>
          </a:solidFill>
        </p:spPr>
        <p:txBody>
          <a:bodyPr wrap="none" rtlCol="0">
            <a:spAutoFit/>
          </a:bodyPr>
          <a:lstStyle/>
          <a:p>
            <a:r>
              <a:rPr lang="bn-BD" sz="3200" dirty="0" smtClean="0">
                <a:latin typeface="NikoshBAN" pitchFamily="2" charset="0"/>
                <a:cs typeface="NikoshBAN" pitchFamily="2" charset="0"/>
              </a:rPr>
              <a:t>বল কোথায় প্রয়োগ করা হয়?</a:t>
            </a:r>
            <a:endParaRPr lang="en-US" sz="3200" dirty="0">
              <a:latin typeface="NikoshBAN" pitchFamily="2" charset="0"/>
              <a:cs typeface="NikoshBAN" pitchFamily="2" charset="0"/>
            </a:endParaRPr>
          </a:p>
        </p:txBody>
      </p:sp>
      <p:cxnSp>
        <p:nvCxnSpPr>
          <p:cNvPr id="26" name="Straight Arrow Connector 25"/>
          <p:cNvCxnSpPr>
            <a:stCxn id="23" idx="2"/>
            <a:endCxn id="35" idx="1"/>
          </p:cNvCxnSpPr>
          <p:nvPr/>
        </p:nvCxnSpPr>
        <p:spPr>
          <a:xfrm>
            <a:off x="4454853" y="965775"/>
            <a:ext cx="6512" cy="1663125"/>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200400" y="943302"/>
            <a:ext cx="6512" cy="1358325"/>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105400" y="1777425"/>
            <a:ext cx="3626314" cy="584775"/>
          </a:xfrm>
          <a:prstGeom prst="rect">
            <a:avLst/>
          </a:prstGeom>
          <a:solidFill>
            <a:schemeClr val="accent6">
              <a:lumMod val="40000"/>
              <a:lumOff val="60000"/>
            </a:schemeClr>
          </a:solidFill>
        </p:spPr>
        <p:txBody>
          <a:bodyPr wrap="none" rtlCol="0">
            <a:spAutoFit/>
          </a:bodyPr>
          <a:lstStyle/>
          <a:p>
            <a:r>
              <a:rPr lang="bn-BD" sz="3200" dirty="0" smtClean="0">
                <a:latin typeface="NikoshBAN" pitchFamily="2" charset="0"/>
                <a:cs typeface="NikoshBAN" pitchFamily="2" charset="0"/>
              </a:rPr>
              <a:t>বল কোন দিকে দিকে সরে?</a:t>
            </a:r>
            <a:endParaRPr lang="en-US" sz="3200" dirty="0">
              <a:latin typeface="NikoshBAN" pitchFamily="2" charset="0"/>
              <a:cs typeface="NikoshBAN" pitchFamily="2" charset="0"/>
            </a:endParaRPr>
          </a:p>
        </p:txBody>
      </p:sp>
      <p:sp>
        <p:nvSpPr>
          <p:cNvPr id="51" name="TextBox 50"/>
          <p:cNvSpPr txBox="1"/>
          <p:nvPr/>
        </p:nvSpPr>
        <p:spPr>
          <a:xfrm>
            <a:off x="5105400" y="1219200"/>
            <a:ext cx="3722494" cy="584775"/>
          </a:xfrm>
          <a:prstGeom prst="rect">
            <a:avLst/>
          </a:prstGeom>
          <a:solidFill>
            <a:schemeClr val="accent6">
              <a:lumMod val="40000"/>
              <a:lumOff val="60000"/>
            </a:schemeClr>
          </a:solidFill>
        </p:spPr>
        <p:txBody>
          <a:bodyPr wrap="none" rtlCol="0">
            <a:spAutoFit/>
          </a:bodyPr>
          <a:lstStyle/>
          <a:p>
            <a:r>
              <a:rPr lang="bn-BD" sz="3200" dirty="0" smtClean="0">
                <a:latin typeface="NikoshBAN" pitchFamily="2" charset="0"/>
                <a:cs typeface="NikoshBAN" pitchFamily="2" charset="0"/>
              </a:rPr>
              <a:t>ভার কোন দিকে দিকে সরে?</a:t>
            </a:r>
            <a:endParaRPr lang="en-US" sz="3200" dirty="0">
              <a:latin typeface="NikoshBAN" pitchFamily="2" charset="0"/>
              <a:cs typeface="NikoshBAN" pitchFamily="2" charset="0"/>
            </a:endParaRPr>
          </a:p>
        </p:txBody>
      </p:sp>
      <p:sp>
        <p:nvSpPr>
          <p:cNvPr id="47" name="TextBox 46"/>
          <p:cNvSpPr txBox="1"/>
          <p:nvPr/>
        </p:nvSpPr>
        <p:spPr>
          <a:xfrm>
            <a:off x="4724400" y="1371600"/>
            <a:ext cx="3956532"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bn-BD" sz="3200" dirty="0" smtClean="0">
                <a:latin typeface="NikoshBAN" pitchFamily="2" charset="0"/>
                <a:cs typeface="NikoshBAN" pitchFamily="2" charset="0"/>
              </a:rPr>
              <a:t>ভার ও বলের অভিমূখ বিপরীত</a:t>
            </a:r>
            <a:endParaRPr lang="en-US" sz="3200" dirty="0">
              <a:latin typeface="NikoshBAN" pitchFamily="2" charset="0"/>
              <a:cs typeface="NikoshBAN" pitchFamily="2" charset="0"/>
            </a:endParaRPr>
          </a:p>
        </p:txBody>
      </p:sp>
      <p:sp>
        <p:nvSpPr>
          <p:cNvPr id="30" name="TextBox 29"/>
          <p:cNvSpPr txBox="1"/>
          <p:nvPr/>
        </p:nvSpPr>
        <p:spPr>
          <a:xfrm>
            <a:off x="4267200" y="1295400"/>
            <a:ext cx="4466287"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bn-BD" sz="3200" dirty="0" smtClean="0">
                <a:latin typeface="NikoshBAN" pitchFamily="2" charset="0"/>
                <a:cs typeface="NikoshBAN" pitchFamily="2" charset="0"/>
              </a:rPr>
              <a:t>কোন সরল যন্ত্র এভাবে কাজ করে?</a:t>
            </a:r>
            <a:endParaRPr lang="en-US" sz="3200" dirty="0">
              <a:latin typeface="NikoshBAN" pitchFamily="2" charset="0"/>
              <a:cs typeface="NikoshBAN" pitchFamily="2" charset="0"/>
            </a:endParaRPr>
          </a:p>
        </p:txBody>
      </p:sp>
      <p:sp>
        <p:nvSpPr>
          <p:cNvPr id="39" name="TextBox 38"/>
          <p:cNvSpPr txBox="1"/>
          <p:nvPr/>
        </p:nvSpPr>
        <p:spPr>
          <a:xfrm>
            <a:off x="6934200" y="2514600"/>
            <a:ext cx="986167" cy="584775"/>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none" rtlCol="0">
            <a:spAutoFit/>
          </a:bodyPr>
          <a:lstStyle/>
          <a:p>
            <a:r>
              <a:rPr lang="bn-BD" sz="3200" dirty="0" smtClean="0">
                <a:solidFill>
                  <a:srgbClr val="FF0000"/>
                </a:solidFill>
                <a:latin typeface="NikoshBAN" pitchFamily="2" charset="0"/>
                <a:cs typeface="NikoshBAN" pitchFamily="2" charset="0"/>
              </a:rPr>
              <a:t>লিভার</a:t>
            </a:r>
            <a:endParaRPr lang="en-US" sz="3200" dirty="0">
              <a:solidFill>
                <a:srgbClr val="FF0000"/>
              </a:solidFill>
              <a:latin typeface="NikoshBAN" pitchFamily="2" charset="0"/>
              <a:cs typeface="NikoshBAN" pitchFamily="2" charset="0"/>
            </a:endParaRPr>
          </a:p>
        </p:txBody>
      </p:sp>
      <p:sp>
        <p:nvSpPr>
          <p:cNvPr id="41" name="TextBox 40"/>
          <p:cNvSpPr txBox="1"/>
          <p:nvPr/>
        </p:nvSpPr>
        <p:spPr>
          <a:xfrm>
            <a:off x="1752600" y="939225"/>
            <a:ext cx="5205271" cy="584775"/>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none" rtlCol="0">
            <a:spAutoFit/>
          </a:bodyPr>
          <a:lstStyle/>
          <a:p>
            <a:r>
              <a:rPr lang="bn-BD" sz="3200" dirty="0" smtClean="0">
                <a:solidFill>
                  <a:schemeClr val="tx1"/>
                </a:solidFill>
                <a:latin typeface="NikoshBAN" pitchFamily="2" charset="0"/>
                <a:cs typeface="NikoshBAN" pitchFamily="2" charset="0"/>
              </a:rPr>
              <a:t>তাহলে এই যন্ত্রটি কোন নীতি মেনে চলে?</a:t>
            </a:r>
            <a:endParaRPr lang="en-US" sz="3200"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6"/>
                                        </p:tgtEl>
                                        <p:attrNameLst>
                                          <p:attrName>style.visibility</p:attrName>
                                        </p:attrNameLst>
                                      </p:cBhvr>
                                      <p:to>
                                        <p:strVal val="hidden"/>
                                      </p:to>
                                    </p:set>
                                  </p:childTnLst>
                                </p:cTn>
                              </p:par>
                            </p:childTnLst>
                          </p:cTn>
                        </p:par>
                        <p:par>
                          <p:cTn id="19" fill="hold">
                            <p:stCondLst>
                              <p:cond delay="0"/>
                            </p:stCondLst>
                            <p:childTnLst>
                              <p:par>
                                <p:cTn id="20" presetID="22" presetClass="entr" presetSubtype="8"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up)">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24"/>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4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wipe(left)">
                                      <p:cBhvr>
                                        <p:cTn id="38" dur="500"/>
                                        <p:tgtEl>
                                          <p:spTgt spid="5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wipe(left)">
                                      <p:cBhvr>
                                        <p:cTn id="43" dur="500"/>
                                        <p:tgtEl>
                                          <p:spTgt spid="50"/>
                                        </p:tgtEl>
                                      </p:cBhvr>
                                    </p:animEffect>
                                  </p:childTnLst>
                                </p:cTn>
                              </p:par>
                            </p:childTnLst>
                          </p:cTn>
                        </p:par>
                      </p:childTnLst>
                    </p:cTn>
                  </p:par>
                  <p:par>
                    <p:cTn id="44" fill="hold">
                      <p:stCondLst>
                        <p:cond delay="indefinite"/>
                      </p:stCondLst>
                      <p:childTnLst>
                        <p:par>
                          <p:cTn id="45" fill="hold">
                            <p:stCondLst>
                              <p:cond delay="0"/>
                            </p:stCondLst>
                            <p:childTnLst>
                              <p:par>
                                <p:cTn id="46" presetID="0" presetClass="path" presetSubtype="0" fill="hold" nodeType="clickEffect">
                                  <p:stCondLst>
                                    <p:cond delay="0"/>
                                  </p:stCondLst>
                                  <p:childTnLst>
                                    <p:animMotion origin="layout" path="M -6.66667E-6 -3.33333E-6 L -6.66667E-6 -0.06667 " pathEditMode="relative" ptsTypes="AA">
                                      <p:cBhvr>
                                        <p:cTn id="47" dur="2000" fill="hold"/>
                                        <p:tgtEl>
                                          <p:spTgt spid="29"/>
                                        </p:tgtEl>
                                        <p:attrNameLst>
                                          <p:attrName>ppt_x</p:attrName>
                                          <p:attrName>ppt_y</p:attrName>
                                        </p:attrNameLst>
                                      </p:cBhvr>
                                    </p:animMotion>
                                  </p:childTnLst>
                                </p:cTn>
                              </p:par>
                              <p:par>
                                <p:cTn id="48" presetID="0" presetClass="path" presetSubtype="0" fill="hold" nodeType="withEffect">
                                  <p:stCondLst>
                                    <p:cond delay="0"/>
                                  </p:stCondLst>
                                  <p:childTnLst>
                                    <p:animMotion origin="layout" path="M -3.33333E-6 4.44444E-6 L -3.33333E-6 0.07777 " pathEditMode="relative" rAng="0" ptsTypes="AA">
                                      <p:cBhvr>
                                        <p:cTn id="49" dur="2000" fill="hold"/>
                                        <p:tgtEl>
                                          <p:spTgt spid="37"/>
                                        </p:tgtEl>
                                        <p:attrNameLst>
                                          <p:attrName>ppt_x</p:attrName>
                                          <p:attrName>ppt_y</p:attrName>
                                        </p:attrNameLst>
                                      </p:cBhvr>
                                      <p:rCtr x="0" y="39"/>
                                    </p:animMotion>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51"/>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50"/>
                                        </p:tgtEl>
                                        <p:attrNameLst>
                                          <p:attrName>style.visibility</p:attrName>
                                        </p:attrNameLst>
                                      </p:cBhvr>
                                      <p:to>
                                        <p:strVal val="hidden"/>
                                      </p:to>
                                    </p:set>
                                  </p:childTnLst>
                                </p:cTn>
                              </p:par>
                            </p:childTnLst>
                          </p:cTn>
                        </p:par>
                        <p:par>
                          <p:cTn id="56" fill="hold">
                            <p:stCondLst>
                              <p:cond delay="0"/>
                            </p:stCondLst>
                            <p:childTnLst>
                              <p:par>
                                <p:cTn id="57" presetID="22" presetClass="entr" presetSubtype="8"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wipe(left)">
                                      <p:cBhvr>
                                        <p:cTn id="59" dur="500"/>
                                        <p:tgtEl>
                                          <p:spTgt spid="47"/>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1" nodeType="clickEffect">
                                  <p:stCondLst>
                                    <p:cond delay="0"/>
                                  </p:stCondLst>
                                  <p:childTnLst>
                                    <p:set>
                                      <p:cBhvr>
                                        <p:cTn id="63" dur="1" fill="hold">
                                          <p:stCondLst>
                                            <p:cond delay="0"/>
                                          </p:stCondLst>
                                        </p:cTn>
                                        <p:tgtEl>
                                          <p:spTgt spid="47"/>
                                        </p:tgtEl>
                                        <p:attrNameLst>
                                          <p:attrName>style.visibility</p:attrName>
                                        </p:attrNameLst>
                                      </p:cBhvr>
                                      <p:to>
                                        <p:strVal val="hidden"/>
                                      </p:to>
                                    </p:set>
                                  </p:childTnLst>
                                </p:cTn>
                              </p:par>
                              <p:par>
                                <p:cTn id="64" presetID="22" presetClass="entr" presetSubtype="8"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left)">
                                      <p:cBhvr>
                                        <p:cTn id="66" dur="500"/>
                                        <p:tgtEl>
                                          <p:spTgt spid="30"/>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grpId="1" nodeType="clickEffect">
                                  <p:stCondLst>
                                    <p:cond delay="0"/>
                                  </p:stCondLst>
                                  <p:childTnLst>
                                    <p:set>
                                      <p:cBhvr>
                                        <p:cTn id="75" dur="1" fill="hold">
                                          <p:stCondLst>
                                            <p:cond delay="0"/>
                                          </p:stCondLst>
                                        </p:cTn>
                                        <p:tgtEl>
                                          <p:spTgt spid="30"/>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39"/>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wipe(left)">
                                      <p:cBhvr>
                                        <p:cTn id="8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4" grpId="1" animBg="1"/>
      <p:bldP spid="50" grpId="0" animBg="1"/>
      <p:bldP spid="50" grpId="1" animBg="1"/>
      <p:bldP spid="51" grpId="0" animBg="1"/>
      <p:bldP spid="51" grpId="1" animBg="1"/>
      <p:bldP spid="47" grpId="0" animBg="1"/>
      <p:bldP spid="47" grpId="1" animBg="1"/>
      <p:bldP spid="30" grpId="0" animBg="1"/>
      <p:bldP spid="30" grpId="1" animBg="1"/>
      <p:bldP spid="39" grpId="0" animBg="1"/>
      <p:bldP spid="39" grpId="1" animBg="1"/>
      <p:bldP spid="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966588" y="253425"/>
            <a:ext cx="6882012" cy="584775"/>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এবার দেখো চাকা-অক্ষদণ্ড কীভাবে কাজকে সহজ করে</a:t>
            </a:r>
            <a:endParaRPr lang="en-US" sz="3200" dirty="0">
              <a:latin typeface="NikoshBAN" pitchFamily="2" charset="0"/>
              <a:cs typeface="NikoshBAN" pitchFamily="2" charset="0"/>
            </a:endParaRPr>
          </a:p>
        </p:txBody>
      </p:sp>
      <p:graphicFrame>
        <p:nvGraphicFramePr>
          <p:cNvPr id="9" name="Object 8">
            <a:hlinkClick r:id="" action="ppaction://ole?verb=0"/>
          </p:cNvPr>
          <p:cNvGraphicFramePr>
            <a:graphicFrameLocks noChangeAspect="1"/>
          </p:cNvGraphicFramePr>
          <p:nvPr/>
        </p:nvGraphicFramePr>
        <p:xfrm>
          <a:off x="3124200" y="1524000"/>
          <a:ext cx="2057400" cy="1735931"/>
        </p:xfrm>
        <a:graphic>
          <a:graphicData uri="http://schemas.openxmlformats.org/presentationml/2006/ole">
            <p:oleObj spid="_x0000_s28676" name="Packager Shell Object" showAsIcon="1" r:id="rId4" imgW="914400" imgH="771525" progId="Package">
              <p:embed/>
            </p:oleObj>
          </a:graphicData>
        </a:graphic>
      </p:graphicFrame>
      <p:pic>
        <p:nvPicPr>
          <p:cNvPr id="10" name="Picture 9" descr="Wheel_A.jpg"/>
          <p:cNvPicPr>
            <a:picLocks noChangeAspect="1"/>
          </p:cNvPicPr>
          <p:nvPr/>
        </p:nvPicPr>
        <p:blipFill>
          <a:blip r:embed="rId5" cstate="print"/>
          <a:stretch>
            <a:fillRect/>
          </a:stretch>
        </p:blipFill>
        <p:spPr>
          <a:xfrm>
            <a:off x="2057400" y="1524000"/>
            <a:ext cx="5020442" cy="4858492"/>
          </a:xfrm>
          <a:prstGeom prst="rect">
            <a:avLst/>
          </a:prstGeom>
        </p:spPr>
      </p:pic>
      <p:sp>
        <p:nvSpPr>
          <p:cNvPr id="6" name="TextBox 5"/>
          <p:cNvSpPr txBox="1"/>
          <p:nvPr/>
        </p:nvSpPr>
        <p:spPr>
          <a:xfrm>
            <a:off x="2590800" y="634425"/>
            <a:ext cx="3371436" cy="584775"/>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bn-BD" sz="3200" dirty="0" smtClean="0">
                <a:latin typeface="NikoshBAN" pitchFamily="2" charset="0"/>
                <a:cs typeface="NikoshBAN" pitchFamily="2" charset="0"/>
              </a:rPr>
              <a:t>ভিডিওটিতে কী দেখেছো?</a:t>
            </a:r>
            <a:endParaRPr lang="en-US" sz="3200" dirty="0">
              <a:latin typeface="NikoshBAN" pitchFamily="2" charset="0"/>
              <a:cs typeface="NikoshBAN" pitchFamily="2" charset="0"/>
            </a:endParaRPr>
          </a:p>
        </p:txBody>
      </p:sp>
      <p:cxnSp>
        <p:nvCxnSpPr>
          <p:cNvPr id="12" name="Straight Arrow Connector 11"/>
          <p:cNvCxnSpPr/>
          <p:nvPr/>
        </p:nvCxnSpPr>
        <p:spPr>
          <a:xfrm>
            <a:off x="1828800" y="2819400"/>
            <a:ext cx="1828800" cy="22860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505200" y="2743200"/>
            <a:ext cx="762000" cy="11430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90600" y="2387025"/>
            <a:ext cx="70104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bn-BD" sz="3200" dirty="0" smtClean="0">
                <a:latin typeface="NikoshBAN" pitchFamily="2" charset="0"/>
                <a:cs typeface="NikoshBAN" pitchFamily="2" charset="0"/>
              </a:rPr>
              <a:t>অধিক ভরের বস্তুকে অল্প ভারের সাহায্যে উঠানো হয়েছে </a:t>
            </a:r>
            <a:endParaRPr lang="en-US" sz="3200" dirty="0">
              <a:latin typeface="NikoshBAN" pitchFamily="2" charset="0"/>
              <a:cs typeface="NikoshBAN" pitchFamily="2" charset="0"/>
            </a:endParaRPr>
          </a:p>
        </p:txBody>
      </p:sp>
      <p:sp>
        <p:nvSpPr>
          <p:cNvPr id="15" name="Oval Callout 14"/>
          <p:cNvSpPr/>
          <p:nvPr/>
        </p:nvSpPr>
        <p:spPr>
          <a:xfrm>
            <a:off x="3810000" y="990600"/>
            <a:ext cx="685800" cy="457200"/>
          </a:xfrm>
          <a:prstGeom prst="wedgeEllipseCallout">
            <a:avLst>
              <a:gd name="adj1" fmla="val -39642"/>
              <a:gd name="adj2" fmla="val 154125"/>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smtClean="0">
                <a:solidFill>
                  <a:srgbClr val="002060"/>
                </a:solidFill>
                <a:latin typeface="NikoshBAN" pitchFamily="2" charset="0"/>
                <a:cs typeface="NikoshBAN" pitchFamily="2" charset="0"/>
              </a:rPr>
              <a:t>?</a:t>
            </a:r>
            <a:endParaRPr lang="en-US" sz="3600" b="1" dirty="0">
              <a:solidFill>
                <a:srgbClr val="002060"/>
              </a:solidFill>
              <a:latin typeface="NikoshBAN" pitchFamily="2" charset="0"/>
              <a:cs typeface="NikoshBAN" pitchFamily="2" charset="0"/>
            </a:endParaRPr>
          </a:p>
        </p:txBody>
      </p:sp>
      <p:sp>
        <p:nvSpPr>
          <p:cNvPr id="17" name="Freeform 16"/>
          <p:cNvSpPr/>
          <p:nvPr/>
        </p:nvSpPr>
        <p:spPr>
          <a:xfrm>
            <a:off x="3962400" y="1676400"/>
            <a:ext cx="3505200" cy="457200"/>
          </a:xfrm>
          <a:custGeom>
            <a:avLst/>
            <a:gdLst>
              <a:gd name="connsiteX0" fmla="*/ 0 w 4495800"/>
              <a:gd name="connsiteY0" fmla="*/ 0 h 533400"/>
              <a:gd name="connsiteX1" fmla="*/ 4495800 w 4495800"/>
              <a:gd name="connsiteY1" fmla="*/ 0 h 533400"/>
              <a:gd name="connsiteX2" fmla="*/ 4495800 w 4495800"/>
              <a:gd name="connsiteY2" fmla="*/ 533400 h 533400"/>
              <a:gd name="connsiteX3" fmla="*/ 0 w 4495800"/>
              <a:gd name="connsiteY3" fmla="*/ 533400 h 533400"/>
              <a:gd name="connsiteX4" fmla="*/ 0 w 4495800"/>
              <a:gd name="connsiteY4" fmla="*/ 0 h 533400"/>
              <a:gd name="connsiteX0" fmla="*/ 533400 w 5029200"/>
              <a:gd name="connsiteY0" fmla="*/ 0 h 533400"/>
              <a:gd name="connsiteX1" fmla="*/ 5029200 w 5029200"/>
              <a:gd name="connsiteY1" fmla="*/ 0 h 533400"/>
              <a:gd name="connsiteX2" fmla="*/ 5029200 w 5029200"/>
              <a:gd name="connsiteY2" fmla="*/ 533400 h 533400"/>
              <a:gd name="connsiteX3" fmla="*/ 533400 w 5029200"/>
              <a:gd name="connsiteY3" fmla="*/ 533400 h 533400"/>
              <a:gd name="connsiteX4" fmla="*/ 0 w 5029200"/>
              <a:gd name="connsiteY4" fmla="*/ 304800 h 533400"/>
              <a:gd name="connsiteX5" fmla="*/ 533400 w 50292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29200" h="533400">
                <a:moveTo>
                  <a:pt x="533400" y="0"/>
                </a:moveTo>
                <a:lnTo>
                  <a:pt x="5029200" y="0"/>
                </a:lnTo>
                <a:lnTo>
                  <a:pt x="5029200" y="533400"/>
                </a:lnTo>
                <a:lnTo>
                  <a:pt x="533400" y="533400"/>
                </a:lnTo>
                <a:lnTo>
                  <a:pt x="0" y="304800"/>
                </a:lnTo>
                <a:lnTo>
                  <a:pt x="533400" y="0"/>
                </a:lnTo>
                <a:close/>
              </a:path>
            </a:pathLst>
          </a:cu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latin typeface="NikoshBAN" pitchFamily="2" charset="0"/>
                <a:cs typeface="NikoshBAN" pitchFamily="2" charset="0"/>
              </a:rPr>
              <a:t> </a:t>
            </a:r>
            <a:r>
              <a:rPr lang="bn-BD" sz="3000" dirty="0" smtClean="0">
                <a:solidFill>
                  <a:schemeClr val="tx1"/>
                </a:solidFill>
                <a:latin typeface="NikoshBAN" pitchFamily="2" charset="0"/>
                <a:cs typeface="NikoshBAN" pitchFamily="2" charset="0"/>
              </a:rPr>
              <a:t>অক্ষদণ্ডের মতো কাজ করে </a:t>
            </a:r>
            <a:endParaRPr lang="en-US" sz="3000" dirty="0">
              <a:solidFill>
                <a:schemeClr val="tx1"/>
              </a:solidFill>
              <a:latin typeface="NikoshBAN" pitchFamily="2" charset="0"/>
              <a:cs typeface="NikoshBAN" pitchFamily="2" charset="0"/>
            </a:endParaRPr>
          </a:p>
        </p:txBody>
      </p:sp>
      <p:sp>
        <p:nvSpPr>
          <p:cNvPr id="18" name="Oval Callout 17"/>
          <p:cNvSpPr/>
          <p:nvPr/>
        </p:nvSpPr>
        <p:spPr>
          <a:xfrm>
            <a:off x="2590800" y="914400"/>
            <a:ext cx="685800" cy="457200"/>
          </a:xfrm>
          <a:prstGeom prst="wedgeEllipseCallout">
            <a:avLst>
              <a:gd name="adj1" fmla="val 70703"/>
              <a:gd name="adj2" fmla="val 16447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smtClean="0">
                <a:solidFill>
                  <a:srgbClr val="002060"/>
                </a:solidFill>
                <a:latin typeface="NikoshBAN" pitchFamily="2" charset="0"/>
                <a:cs typeface="NikoshBAN" pitchFamily="2" charset="0"/>
              </a:rPr>
              <a:t>?</a:t>
            </a:r>
            <a:endParaRPr lang="en-US" sz="3600" b="1" dirty="0">
              <a:solidFill>
                <a:srgbClr val="002060"/>
              </a:solidFill>
              <a:latin typeface="NikoshBAN" pitchFamily="2" charset="0"/>
              <a:cs typeface="NikoshBAN" pitchFamily="2" charset="0"/>
            </a:endParaRPr>
          </a:p>
        </p:txBody>
      </p:sp>
      <p:sp>
        <p:nvSpPr>
          <p:cNvPr id="19" name="Freeform 18"/>
          <p:cNvSpPr/>
          <p:nvPr/>
        </p:nvSpPr>
        <p:spPr>
          <a:xfrm>
            <a:off x="457200" y="1676400"/>
            <a:ext cx="2895600" cy="457200"/>
          </a:xfrm>
          <a:custGeom>
            <a:avLst/>
            <a:gdLst>
              <a:gd name="connsiteX0" fmla="*/ 0 w 2971800"/>
              <a:gd name="connsiteY0" fmla="*/ 0 h 457200"/>
              <a:gd name="connsiteX1" fmla="*/ 2971800 w 2971800"/>
              <a:gd name="connsiteY1" fmla="*/ 0 h 457200"/>
              <a:gd name="connsiteX2" fmla="*/ 2971800 w 2971800"/>
              <a:gd name="connsiteY2" fmla="*/ 457200 h 457200"/>
              <a:gd name="connsiteX3" fmla="*/ 0 w 2971800"/>
              <a:gd name="connsiteY3" fmla="*/ 457200 h 457200"/>
              <a:gd name="connsiteX4" fmla="*/ 0 w 2971800"/>
              <a:gd name="connsiteY4" fmla="*/ 0 h 457200"/>
              <a:gd name="connsiteX0" fmla="*/ 0 w 3352800"/>
              <a:gd name="connsiteY0" fmla="*/ 0 h 457200"/>
              <a:gd name="connsiteX1" fmla="*/ 2971800 w 3352800"/>
              <a:gd name="connsiteY1" fmla="*/ 0 h 457200"/>
              <a:gd name="connsiteX2" fmla="*/ 3352800 w 3352800"/>
              <a:gd name="connsiteY2" fmla="*/ 228600 h 457200"/>
              <a:gd name="connsiteX3" fmla="*/ 2971800 w 3352800"/>
              <a:gd name="connsiteY3" fmla="*/ 457200 h 457200"/>
              <a:gd name="connsiteX4" fmla="*/ 0 w 3352800"/>
              <a:gd name="connsiteY4" fmla="*/ 457200 h 457200"/>
              <a:gd name="connsiteX5" fmla="*/ 0 w 3352800"/>
              <a:gd name="connsiteY5"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2800" h="457200">
                <a:moveTo>
                  <a:pt x="0" y="0"/>
                </a:moveTo>
                <a:lnTo>
                  <a:pt x="2971800" y="0"/>
                </a:lnTo>
                <a:lnTo>
                  <a:pt x="3352800" y="228600"/>
                </a:lnTo>
                <a:lnTo>
                  <a:pt x="2971800" y="457200"/>
                </a:lnTo>
                <a:lnTo>
                  <a:pt x="0" y="457200"/>
                </a:lnTo>
                <a:lnTo>
                  <a:pt x="0" y="0"/>
                </a:lnTo>
                <a:close/>
              </a:path>
            </a:pathLst>
          </a:custGeom>
          <a:solidFill>
            <a:schemeClr val="accent5">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000" dirty="0" smtClean="0">
                <a:solidFill>
                  <a:schemeClr val="tx1"/>
                </a:solidFill>
                <a:latin typeface="NikoshBAN" pitchFamily="2" charset="0"/>
                <a:cs typeface="NikoshBAN" pitchFamily="2" charset="0"/>
              </a:rPr>
              <a:t>চাকার মতো কাজ করে</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10" presetID="53" presetClass="exit" presetSubtype="0" fill="hold" grpId="0" nodeType="withEffect">
                                  <p:stCondLst>
                                    <p:cond delay="0"/>
                                  </p:stCondLst>
                                  <p:childTnLst>
                                    <p:anim calcmode="lin" valueType="num">
                                      <p:cBhvr>
                                        <p:cTn id="11" dur="500"/>
                                        <p:tgtEl>
                                          <p:spTgt spid="7"/>
                                        </p:tgtEl>
                                        <p:attrNameLst>
                                          <p:attrName>ppt_w</p:attrName>
                                        </p:attrNameLst>
                                      </p:cBhvr>
                                      <p:tavLst>
                                        <p:tav tm="0">
                                          <p:val>
                                            <p:strVal val="ppt_w"/>
                                          </p:val>
                                        </p:tav>
                                        <p:tav tm="100000">
                                          <p:val>
                                            <p:fltVal val="0"/>
                                          </p:val>
                                        </p:tav>
                                      </p:tavLst>
                                    </p:anim>
                                    <p:anim calcmode="lin" valueType="num">
                                      <p:cBhvr>
                                        <p:cTn id="12" dur="500"/>
                                        <p:tgtEl>
                                          <p:spTgt spid="7"/>
                                        </p:tgtEl>
                                        <p:attrNameLst>
                                          <p:attrName>ppt_h</p:attrName>
                                        </p:attrNameLst>
                                      </p:cBhvr>
                                      <p:tavLst>
                                        <p:tav tm="0">
                                          <p:val>
                                            <p:strVal val="ppt_h"/>
                                          </p:val>
                                        </p:tav>
                                        <p:tav tm="100000">
                                          <p:val>
                                            <p:fltVal val="0"/>
                                          </p:val>
                                        </p:tav>
                                      </p:tavLst>
                                    </p:anim>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par>
                                <p:cTn id="15" presetID="53" presetClass="exit" presetSubtype="0" fill="hold" nodeType="withEffect">
                                  <p:stCondLst>
                                    <p:cond delay="0"/>
                                  </p:stCondLst>
                                  <p:childTnLst>
                                    <p:anim calcmode="lin" valueType="num">
                                      <p:cBhvr>
                                        <p:cTn id="16" dur="500"/>
                                        <p:tgtEl>
                                          <p:spTgt spid="9"/>
                                        </p:tgtEl>
                                        <p:attrNameLst>
                                          <p:attrName>ppt_w</p:attrName>
                                        </p:attrNameLst>
                                      </p:cBhvr>
                                      <p:tavLst>
                                        <p:tav tm="0">
                                          <p:val>
                                            <p:strVal val="ppt_w"/>
                                          </p:val>
                                        </p:tav>
                                        <p:tav tm="100000">
                                          <p:val>
                                            <p:fltVal val="0"/>
                                          </p:val>
                                        </p:tav>
                                      </p:tavLst>
                                    </p:anim>
                                    <p:anim calcmode="lin" valueType="num">
                                      <p:cBhvr>
                                        <p:cTn id="17" dur="500"/>
                                        <p:tgtEl>
                                          <p:spTgt spid="9"/>
                                        </p:tgtEl>
                                        <p:attrNameLst>
                                          <p:attrName>ppt_h</p:attrName>
                                        </p:attrNameLst>
                                      </p:cBhvr>
                                      <p:tavLst>
                                        <p:tav tm="0">
                                          <p:val>
                                            <p:strVal val="ppt_h"/>
                                          </p:val>
                                        </p:tav>
                                        <p:tav tm="100000">
                                          <p:val>
                                            <p:fltVal val="0"/>
                                          </p:val>
                                        </p:tav>
                                      </p:tavLst>
                                    </p:anim>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par>
                                <p:cTn id="32" presetID="22" presetClass="entr" presetSubtype="1"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par>
                                <p:cTn id="35" presetID="22" presetClass="entr" presetSubtype="1"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par>
                                <p:cTn id="42" presetID="35" presetClass="emph" presetSubtype="0" repeatCount="2000" fill="hold" grpId="1" nodeType="withEffect">
                                  <p:stCondLst>
                                    <p:cond delay="0"/>
                                  </p:stCondLst>
                                  <p:childTnLst>
                                    <p:anim calcmode="discrete" valueType="str">
                                      <p:cBhvr>
                                        <p:cTn id="43" dur="1000" fill="hold"/>
                                        <p:tgtEl>
                                          <p:spTgt spid="15"/>
                                        </p:tgtEl>
                                        <p:attrNameLst>
                                          <p:attrName>style.visibility</p:attrName>
                                        </p:attrNameLst>
                                      </p:cBhvr>
                                      <p:tavLst>
                                        <p:tav tm="0">
                                          <p:val>
                                            <p:strVal val="hidden"/>
                                          </p:val>
                                        </p:tav>
                                        <p:tav tm="50000">
                                          <p:val>
                                            <p:strVal val="visible"/>
                                          </p:val>
                                        </p:tav>
                                      </p:tavLst>
                                    </p:anim>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strips(downLeft)">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35" presetClass="emph" presetSubtype="0" repeatCount="2000" fill="hold" grpId="1" nodeType="withEffect">
                                  <p:stCondLst>
                                    <p:cond delay="0"/>
                                  </p:stCondLst>
                                  <p:childTnLst>
                                    <p:anim calcmode="discrete" valueType="str">
                                      <p:cBhvr>
                                        <p:cTn id="54" dur="10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par>
                    <p:cTn id="55" fill="hold">
                      <p:stCondLst>
                        <p:cond delay="indefinite"/>
                      </p:stCondLst>
                      <p:childTnLst>
                        <p:par>
                          <p:cTn id="56" fill="hold">
                            <p:stCondLst>
                              <p:cond delay="0"/>
                            </p:stCondLst>
                            <p:childTnLst>
                              <p:par>
                                <p:cTn id="57" presetID="18" presetClass="entr" presetSubtype="6"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strips(downRight)">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P spid="15" grpId="0" animBg="1"/>
      <p:bldP spid="15" grpId="1" animBg="1"/>
      <p:bldP spid="17" grpId="0" animBg="1"/>
      <p:bldP spid="18" grpId="0" animBg="1"/>
      <p:bldP spid="18" grpId="1"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1798</TotalTime>
  <Words>995</Words>
  <Application>Microsoft Office PowerPoint</Application>
  <PresentationFormat>On-screen Show (4:3)</PresentationFormat>
  <Paragraphs>150</Paragraphs>
  <Slides>17</Slides>
  <Notes>12</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TSS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Doel</dc:creator>
  <cp:lastModifiedBy>Doel</cp:lastModifiedBy>
  <cp:revision>402</cp:revision>
  <dcterms:created xsi:type="dcterms:W3CDTF">2014-09-15T13:20:29Z</dcterms:created>
  <dcterms:modified xsi:type="dcterms:W3CDTF">2016-08-10T04:20:24Z</dcterms:modified>
</cp:coreProperties>
</file>